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8" r:id="rId2"/>
    <p:sldId id="259" r:id="rId3"/>
    <p:sldId id="261" r:id="rId4"/>
    <p:sldId id="293" r:id="rId5"/>
    <p:sldId id="295" r:id="rId6"/>
    <p:sldId id="294" r:id="rId7"/>
    <p:sldId id="308" r:id="rId8"/>
    <p:sldId id="281" r:id="rId9"/>
    <p:sldId id="283" r:id="rId10"/>
    <p:sldId id="284" r:id="rId11"/>
    <p:sldId id="271" r:id="rId12"/>
    <p:sldId id="274" r:id="rId13"/>
    <p:sldId id="267" r:id="rId14"/>
    <p:sldId id="272" r:id="rId15"/>
    <p:sldId id="309" r:id="rId16"/>
    <p:sldId id="280" r:id="rId17"/>
    <p:sldId id="310" r:id="rId18"/>
    <p:sldId id="311" r:id="rId19"/>
    <p:sldId id="312" r:id="rId20"/>
    <p:sldId id="313" r:id="rId21"/>
    <p:sldId id="314" r:id="rId22"/>
    <p:sldId id="285" r:id="rId23"/>
    <p:sldId id="286" r:id="rId24"/>
    <p:sldId id="298" r:id="rId25"/>
    <p:sldId id="299" r:id="rId26"/>
    <p:sldId id="300" r:id="rId27"/>
    <p:sldId id="301" r:id="rId28"/>
    <p:sldId id="302" r:id="rId29"/>
    <p:sldId id="303" r:id="rId30"/>
    <p:sldId id="276" r:id="rId31"/>
    <p:sldId id="277" r:id="rId32"/>
    <p:sldId id="304" r:id="rId33"/>
  </p:sldIdLst>
  <p:sldSz cx="9144000" cy="6858000" type="screen4x3"/>
  <p:notesSz cx="7099300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8606"/>
    <a:srgbClr val="0147AF"/>
    <a:srgbClr val="381850"/>
    <a:srgbClr val="B17ED8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86" autoAdjust="0"/>
  </p:normalViewPr>
  <p:slideViewPr>
    <p:cSldViewPr>
      <p:cViewPr varScale="1">
        <p:scale>
          <a:sx n="85" d="100"/>
          <a:sy n="85" d="100"/>
        </p:scale>
        <p:origin x="-112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4" y="1"/>
            <a:ext cx="3076363" cy="511731"/>
          </a:xfrm>
          <a:prstGeom prst="rect">
            <a:avLst/>
          </a:prstGeom>
        </p:spPr>
        <p:txBody>
          <a:bodyPr vert="horz" lIns="94476" tIns="47238" rIns="94476" bIns="47238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1297" y="1"/>
            <a:ext cx="3076363" cy="511731"/>
          </a:xfrm>
          <a:prstGeom prst="rect">
            <a:avLst/>
          </a:prstGeom>
        </p:spPr>
        <p:txBody>
          <a:bodyPr vert="horz" lIns="94476" tIns="47238" rIns="94476" bIns="47238" rtlCol="0"/>
          <a:lstStyle>
            <a:lvl1pPr algn="r">
              <a:defRPr sz="1200"/>
            </a:lvl1pPr>
          </a:lstStyle>
          <a:p>
            <a:fld id="{BA326281-249A-4259-9F36-491B5C449DC4}" type="datetimeFigureOut">
              <a:rPr lang="it-IT" smtClean="0"/>
              <a:pPr/>
              <a:t>02/05/2011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8350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476" tIns="47238" rIns="94476" bIns="47238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4476" tIns="47238" rIns="94476" bIns="47238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4" y="9721105"/>
            <a:ext cx="3076363" cy="511731"/>
          </a:xfrm>
          <a:prstGeom prst="rect">
            <a:avLst/>
          </a:prstGeom>
        </p:spPr>
        <p:txBody>
          <a:bodyPr vert="horz" lIns="94476" tIns="47238" rIns="94476" bIns="47238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1297" y="9721105"/>
            <a:ext cx="3076363" cy="511731"/>
          </a:xfrm>
          <a:prstGeom prst="rect">
            <a:avLst/>
          </a:prstGeom>
        </p:spPr>
        <p:txBody>
          <a:bodyPr vert="horz" lIns="94476" tIns="47238" rIns="94476" bIns="47238" rtlCol="0" anchor="b"/>
          <a:lstStyle>
            <a:lvl1pPr algn="r">
              <a:defRPr sz="1200"/>
            </a:lvl1pPr>
          </a:lstStyle>
          <a:p>
            <a:fld id="{385CD462-9593-4AF9-BE23-388A7EDD561B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  <p:sp>
        <p:nvSpPr>
          <p:cNvPr id="3277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B3AC55D-E63E-459A-A74E-8AAE5E7DCF55}" type="slidenum">
              <a:rPr lang="it-IT" smtClean="0"/>
              <a:pPr/>
              <a:t>1</a:t>
            </a:fld>
            <a:endParaRPr lang="it-IT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462-9593-4AF9-BE23-388A7EDD561B}" type="slidenum">
              <a:rPr lang="it-IT" smtClean="0"/>
              <a:pPr/>
              <a:t>10</a:t>
            </a:fld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462-9593-4AF9-BE23-388A7EDD561B}" type="slidenum">
              <a:rPr lang="it-IT" smtClean="0"/>
              <a:pPr/>
              <a:t>11</a:t>
            </a:fld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462-9593-4AF9-BE23-388A7EDD561B}" type="slidenum">
              <a:rPr lang="it-IT" smtClean="0"/>
              <a:pPr/>
              <a:t>12</a:t>
            </a:fld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462-9593-4AF9-BE23-388A7EDD561B}" type="slidenum">
              <a:rPr lang="it-IT" smtClean="0"/>
              <a:pPr/>
              <a:t>13</a:t>
            </a:fld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462-9593-4AF9-BE23-388A7EDD561B}" type="slidenum">
              <a:rPr lang="it-IT" smtClean="0"/>
              <a:pPr/>
              <a:t>14</a:t>
            </a:fld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462-9593-4AF9-BE23-388A7EDD561B}" type="slidenum">
              <a:rPr lang="it-IT" smtClean="0"/>
              <a:pPr/>
              <a:t>15</a:t>
            </a:fld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462-9593-4AF9-BE23-388A7EDD561B}" type="slidenum">
              <a:rPr lang="it-IT" smtClean="0"/>
              <a:pPr/>
              <a:t>16</a:t>
            </a:fld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462-9593-4AF9-BE23-388A7EDD561B}" type="slidenum">
              <a:rPr lang="it-IT" smtClean="0"/>
              <a:pPr/>
              <a:t>17</a:t>
            </a:fld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462-9593-4AF9-BE23-388A7EDD561B}" type="slidenum">
              <a:rPr lang="it-IT" smtClean="0"/>
              <a:pPr/>
              <a:t>18</a:t>
            </a:fld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462-9593-4AF9-BE23-388A7EDD561B}" type="slidenum">
              <a:rPr lang="it-IT" smtClean="0"/>
              <a:pPr/>
              <a:t>19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462-9593-4AF9-BE23-388A7EDD561B}" type="slidenum">
              <a:rPr lang="it-IT" smtClean="0"/>
              <a:pPr/>
              <a:t>2</a:t>
            </a:fld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462-9593-4AF9-BE23-388A7EDD561B}" type="slidenum">
              <a:rPr lang="it-IT" smtClean="0"/>
              <a:pPr/>
              <a:t>20</a:t>
            </a:fld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462-9593-4AF9-BE23-388A7EDD561B}" type="slidenum">
              <a:rPr lang="it-IT" smtClean="0"/>
              <a:pPr/>
              <a:t>21</a:t>
            </a:fld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462-9593-4AF9-BE23-388A7EDD561B}" type="slidenum">
              <a:rPr lang="it-IT" smtClean="0"/>
              <a:pPr/>
              <a:t>22</a:t>
            </a:fld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462-9593-4AF9-BE23-388A7EDD561B}" type="slidenum">
              <a:rPr lang="it-IT" smtClean="0"/>
              <a:pPr/>
              <a:t>23</a:t>
            </a:fld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462-9593-4AF9-BE23-388A7EDD561B}" type="slidenum">
              <a:rPr lang="it-IT" smtClean="0"/>
              <a:pPr/>
              <a:t>24</a:t>
            </a:fld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462-9593-4AF9-BE23-388A7EDD561B}" type="slidenum">
              <a:rPr lang="it-IT" smtClean="0"/>
              <a:pPr/>
              <a:t>25</a:t>
            </a:fld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462-9593-4AF9-BE23-388A7EDD561B}" type="slidenum">
              <a:rPr lang="it-IT" smtClean="0"/>
              <a:pPr/>
              <a:t>26</a:t>
            </a:fld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462-9593-4AF9-BE23-388A7EDD561B}" type="slidenum">
              <a:rPr lang="it-IT" smtClean="0"/>
              <a:pPr/>
              <a:t>27</a:t>
            </a:fld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462-9593-4AF9-BE23-388A7EDD561B}" type="slidenum">
              <a:rPr lang="it-IT" smtClean="0"/>
              <a:pPr/>
              <a:t>28</a:t>
            </a:fld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462-9593-4AF9-BE23-388A7EDD561B}" type="slidenum">
              <a:rPr lang="it-IT" smtClean="0"/>
              <a:pPr/>
              <a:t>29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462-9593-4AF9-BE23-388A7EDD561B}" type="slidenum">
              <a:rPr lang="it-IT" smtClean="0"/>
              <a:pPr/>
              <a:t>3</a:t>
            </a:fld>
            <a:endParaRPr 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462-9593-4AF9-BE23-388A7EDD561B}" type="slidenum">
              <a:rPr lang="it-IT" smtClean="0"/>
              <a:pPr/>
              <a:t>30</a:t>
            </a:fld>
            <a:endParaRPr 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462-9593-4AF9-BE23-388A7EDD561B}" type="slidenum">
              <a:rPr lang="it-IT" smtClean="0"/>
              <a:pPr/>
              <a:t>31</a:t>
            </a:fld>
            <a:endParaRPr 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462-9593-4AF9-BE23-388A7EDD561B}" type="slidenum">
              <a:rPr lang="it-IT" smtClean="0"/>
              <a:pPr/>
              <a:t>32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462-9593-4AF9-BE23-388A7EDD561B}" type="slidenum">
              <a:rPr lang="it-IT" smtClean="0"/>
              <a:pPr/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462-9593-4AF9-BE23-388A7EDD561B}" type="slidenum">
              <a:rPr lang="it-IT" smtClean="0"/>
              <a:pPr/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462-9593-4AF9-BE23-388A7EDD561B}" type="slidenum">
              <a:rPr lang="it-IT" smtClean="0"/>
              <a:pPr/>
              <a:t>6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462-9593-4AF9-BE23-388A7EDD561B}" type="slidenum">
              <a:rPr lang="it-IT" smtClean="0"/>
              <a:pPr/>
              <a:t>7</a:t>
            </a:fld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462-9593-4AF9-BE23-388A7EDD561B}" type="slidenum">
              <a:rPr lang="it-IT" smtClean="0"/>
              <a:pPr/>
              <a:t>8</a:t>
            </a:fld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5CD462-9593-4AF9-BE23-388A7EDD561B}" type="slidenum">
              <a:rPr lang="it-IT" smtClean="0"/>
              <a:pPr/>
              <a:t>9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39494-8D6F-4044-A34E-8C9EC0482D22}" type="datetimeFigureOut">
              <a:rPr lang="it-IT" smtClean="0"/>
              <a:pPr/>
              <a:t>02/05/2011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B1F9-E10D-4C51-B9A3-2E0E6D2D134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39494-8D6F-4044-A34E-8C9EC0482D22}" type="datetimeFigureOut">
              <a:rPr lang="it-IT" smtClean="0"/>
              <a:pPr/>
              <a:t>02/05/2011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B1F9-E10D-4C51-B9A3-2E0E6D2D134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39494-8D6F-4044-A34E-8C9EC0482D22}" type="datetimeFigureOut">
              <a:rPr lang="it-IT" smtClean="0"/>
              <a:pPr/>
              <a:t>02/05/2011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B1F9-E10D-4C51-B9A3-2E0E6D2D134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39494-8D6F-4044-A34E-8C9EC0482D22}" type="datetimeFigureOut">
              <a:rPr lang="it-IT" smtClean="0"/>
              <a:pPr/>
              <a:t>02/05/2011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B1F9-E10D-4C51-B9A3-2E0E6D2D134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39494-8D6F-4044-A34E-8C9EC0482D22}" type="datetimeFigureOut">
              <a:rPr lang="it-IT" smtClean="0"/>
              <a:pPr/>
              <a:t>02/05/2011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B1F9-E10D-4C51-B9A3-2E0E6D2D134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39494-8D6F-4044-A34E-8C9EC0482D22}" type="datetimeFigureOut">
              <a:rPr lang="it-IT" smtClean="0"/>
              <a:pPr/>
              <a:t>02/05/2011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B1F9-E10D-4C51-B9A3-2E0E6D2D134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39494-8D6F-4044-A34E-8C9EC0482D22}" type="datetimeFigureOut">
              <a:rPr lang="it-IT" smtClean="0"/>
              <a:pPr/>
              <a:t>02/05/2011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B1F9-E10D-4C51-B9A3-2E0E6D2D134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39494-8D6F-4044-A34E-8C9EC0482D22}" type="datetimeFigureOut">
              <a:rPr lang="it-IT" smtClean="0"/>
              <a:pPr/>
              <a:t>02/05/2011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B1F9-E10D-4C51-B9A3-2E0E6D2D134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39494-8D6F-4044-A34E-8C9EC0482D22}" type="datetimeFigureOut">
              <a:rPr lang="it-IT" smtClean="0"/>
              <a:pPr/>
              <a:t>02/05/2011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B1F9-E10D-4C51-B9A3-2E0E6D2D134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39494-8D6F-4044-A34E-8C9EC0482D22}" type="datetimeFigureOut">
              <a:rPr lang="it-IT" smtClean="0"/>
              <a:pPr/>
              <a:t>02/05/2011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B1F9-E10D-4C51-B9A3-2E0E6D2D134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39494-8D6F-4044-A34E-8C9EC0482D22}" type="datetimeFigureOut">
              <a:rPr lang="it-IT" smtClean="0"/>
              <a:pPr/>
              <a:t>02/05/2011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0EB1F9-E10D-4C51-B9A3-2E0E6D2D1347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39494-8D6F-4044-A34E-8C9EC0482D22}" type="datetimeFigureOut">
              <a:rPr lang="it-IT" smtClean="0"/>
              <a:pPr/>
              <a:t>02/05/2011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EB1F9-E10D-4C51-B9A3-2E0E6D2D1347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jpeg"/><Relationship Id="rId5" Type="http://schemas.openxmlformats.org/officeDocument/2006/relationships/hyperlink" Target="mailto:lavoripubblici@domino.comune.mantova.it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hyperlink" Target="http://www.archiportale.com/bandi/SchedaBando.asp?IDBando=188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nazareno.franzoni\Desktop\ORTOFOTO MN2010\Stemma _Comune di Mantova_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5" y="214313"/>
            <a:ext cx="768350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C:\Documents and Settings\nazareno.franzoni\Desktop\ORTOFOTO MN2010\Certificazion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6154738"/>
            <a:ext cx="2071688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asellaDiTesto 8"/>
          <p:cNvSpPr txBox="1"/>
          <p:nvPr/>
        </p:nvSpPr>
        <p:spPr>
          <a:xfrm>
            <a:off x="71438" y="5924550"/>
            <a:ext cx="3214687" cy="862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it-IT" sz="1000" dirty="0">
                <a:latin typeface="Arial" pitchFamily="34" charset="0"/>
                <a:cs typeface="Arial" pitchFamily="34" charset="0"/>
              </a:rPr>
              <a:t>SETTORE LAVORI PUBBLICI</a:t>
            </a:r>
            <a:endParaRPr lang="it-IT" sz="1000" i="1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it-IT" sz="1000" dirty="0">
                <a:latin typeface="Arial" pitchFamily="34" charset="0"/>
                <a:cs typeface="Arial" pitchFamily="34" charset="0"/>
              </a:rPr>
              <a:t>Via Visi, 48   46100 Mantova</a:t>
            </a:r>
          </a:p>
          <a:p>
            <a:pPr>
              <a:defRPr/>
            </a:pPr>
            <a:r>
              <a:rPr lang="it-IT" sz="1000" dirty="0">
                <a:latin typeface="Arial" pitchFamily="34" charset="0"/>
                <a:cs typeface="Arial" pitchFamily="34" charset="0"/>
              </a:rPr>
              <a:t>T. +39 0376 352910  F. +39 0376 352936</a:t>
            </a:r>
          </a:p>
          <a:p>
            <a:pPr>
              <a:defRPr/>
            </a:pPr>
            <a:r>
              <a:rPr lang="it-IT" sz="1000" i="1" dirty="0">
                <a:latin typeface="Arial" pitchFamily="34" charset="0"/>
                <a:cs typeface="Arial" pitchFamily="34" charset="0"/>
                <a:hlinkClick r:id="rId5"/>
              </a:rPr>
              <a:t>lavoripubblici@domino.comune.mantova.it</a:t>
            </a:r>
            <a:endParaRPr lang="it-IT" sz="1000" i="1" dirty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it-IT" sz="1000" dirty="0">
                <a:latin typeface="Arial" pitchFamily="34" charset="0"/>
                <a:cs typeface="Arial" pitchFamily="34" charset="0"/>
              </a:rPr>
              <a:t>www.cittàdimantova.it</a:t>
            </a:r>
            <a:endParaRPr lang="it-IT" sz="10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1571625" y="4786313"/>
            <a:ext cx="6143625" cy="8002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b="1" dirty="0" smtClean="0"/>
              <a:t>NUOVO SISTEMA FERROVIARIO</a:t>
            </a:r>
          </a:p>
          <a:p>
            <a:pPr algn="ctr">
              <a:defRPr/>
            </a:pPr>
            <a:r>
              <a:rPr lang="it-IT" sz="1400" b="1" dirty="0" smtClean="0"/>
              <a:t>ANALISI PRELIMINARI</a:t>
            </a:r>
            <a:endParaRPr lang="it-IT" sz="1400" dirty="0" smtClean="0"/>
          </a:p>
          <a:p>
            <a:pPr algn="ctr">
              <a:defRPr/>
            </a:pPr>
            <a:r>
              <a:rPr lang="it-IT" sz="1400" dirty="0" smtClean="0"/>
              <a:t>Marzo 2011</a:t>
            </a:r>
            <a:endParaRPr lang="it-IT" sz="1400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28794" y="1571612"/>
            <a:ext cx="5286412" cy="3173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b="1" dirty="0" smtClean="0"/>
              <a:t>LUNGHEZZE  E  CARATTERISTICHE DEL TRACCIATO</a:t>
            </a:r>
          </a:p>
        </p:txBody>
      </p:sp>
      <p:sp>
        <p:nvSpPr>
          <p:cNvPr id="5" name="Rettangolo 4"/>
          <p:cNvSpPr/>
          <p:nvPr/>
        </p:nvSpPr>
        <p:spPr>
          <a:xfrm>
            <a:off x="285720" y="642918"/>
            <a:ext cx="17788062" cy="6929486"/>
          </a:xfrm>
          <a:prstGeom prst="rect">
            <a:avLst/>
          </a:prstGeom>
        </p:spPr>
        <p:txBody>
          <a:bodyPr wrap="square" numCol="2" spcCol="180000">
            <a:spAutoFit/>
          </a:bodyPr>
          <a:lstStyle/>
          <a:p>
            <a:r>
              <a:rPr lang="it-IT" sz="1100" b="1" dirty="0" smtClean="0"/>
              <a:t> </a:t>
            </a:r>
            <a:endParaRPr lang="it-IT" sz="1100" dirty="0" smtClean="0"/>
          </a:p>
          <a:p>
            <a:endParaRPr lang="it-IT" sz="1100" b="1" u="sng" dirty="0" smtClean="0"/>
          </a:p>
          <a:p>
            <a:endParaRPr lang="it-IT" sz="2000" b="1" u="sng" dirty="0" smtClean="0"/>
          </a:p>
          <a:p>
            <a:r>
              <a:rPr lang="it-IT" sz="2000" b="1" u="sng" dirty="0" smtClean="0"/>
              <a:t>Lunghezza totale (con FASE 1a):</a:t>
            </a:r>
            <a:r>
              <a:rPr lang="it-IT" sz="2000" dirty="0" smtClean="0"/>
              <a:t> </a:t>
            </a:r>
            <a:r>
              <a:rPr lang="it-IT" sz="2000" b="1" u="sng" dirty="0" smtClean="0"/>
              <a:t>circa 23,4 Km</a:t>
            </a:r>
          </a:p>
          <a:p>
            <a:endParaRPr lang="it-IT" sz="2000" dirty="0" smtClean="0"/>
          </a:p>
          <a:p>
            <a:r>
              <a:rPr lang="it-IT" sz="1600" b="1" dirty="0" smtClean="0"/>
              <a:t>Lunghezza FASE 1: </a:t>
            </a:r>
            <a:r>
              <a:rPr lang="it-IT" sz="1600" dirty="0" smtClean="0"/>
              <a:t>circa 10 Km, di cui:</a:t>
            </a:r>
          </a:p>
          <a:p>
            <a:pPr>
              <a:buFontTx/>
              <a:buChar char="-"/>
            </a:pPr>
            <a:r>
              <a:rPr lang="it-IT" sz="1600" dirty="0" smtClean="0"/>
              <a:t> 0.7 Km circa nel Comune di </a:t>
            </a:r>
            <a:r>
              <a:rPr lang="it-IT" sz="1600" u="sng" dirty="0" err="1" smtClean="0"/>
              <a:t>Roverbella</a:t>
            </a:r>
            <a:endParaRPr lang="it-IT" sz="1600" u="sng" dirty="0" smtClean="0"/>
          </a:p>
          <a:p>
            <a:pPr>
              <a:buFontTx/>
              <a:buChar char="-"/>
            </a:pPr>
            <a:r>
              <a:rPr lang="it-IT" sz="1600" dirty="0" smtClean="0"/>
              <a:t> 3.1 Km circa nel Comune di </a:t>
            </a:r>
            <a:r>
              <a:rPr lang="it-IT" sz="1600" u="sng" dirty="0" smtClean="0"/>
              <a:t>Porto Mantovano</a:t>
            </a:r>
          </a:p>
          <a:p>
            <a:r>
              <a:rPr lang="it-IT" sz="1600" dirty="0" smtClean="0"/>
              <a:t>- 2.5 Km circa nel Comune di </a:t>
            </a:r>
            <a:r>
              <a:rPr lang="it-IT" sz="1600" u="sng" dirty="0" smtClean="0"/>
              <a:t>S. Giorgio</a:t>
            </a:r>
          </a:p>
          <a:p>
            <a:pPr>
              <a:buFontTx/>
              <a:buChar char="-"/>
            </a:pPr>
            <a:r>
              <a:rPr lang="it-IT" sz="1600" dirty="0" smtClean="0"/>
              <a:t> 0.8 Km circa nel Comune di </a:t>
            </a:r>
            <a:r>
              <a:rPr lang="it-IT" sz="1600" u="sng" dirty="0" err="1" smtClean="0"/>
              <a:t>Castelbelforte</a:t>
            </a:r>
            <a:endParaRPr lang="it-IT" sz="1600" u="sng" dirty="0" smtClean="0"/>
          </a:p>
          <a:p>
            <a:pPr>
              <a:buFontTx/>
              <a:buChar char="-"/>
            </a:pPr>
            <a:r>
              <a:rPr lang="it-IT" sz="1600" dirty="0" smtClean="0"/>
              <a:t> 2.9 Km circa nel Comune di </a:t>
            </a:r>
            <a:r>
              <a:rPr lang="it-IT" sz="1600" u="sng" dirty="0" err="1" smtClean="0"/>
              <a:t>Bigarello</a:t>
            </a:r>
            <a:endParaRPr lang="it-IT" sz="1600" u="sng" dirty="0" smtClean="0"/>
          </a:p>
          <a:p>
            <a:pPr>
              <a:spcBef>
                <a:spcPts val="600"/>
              </a:spcBef>
            </a:pPr>
            <a:r>
              <a:rPr lang="it-IT" sz="1600" b="1" dirty="0" smtClean="0"/>
              <a:t>Lunghezza FASE 2: </a:t>
            </a:r>
            <a:r>
              <a:rPr lang="it-IT" sz="1600" dirty="0" smtClean="0"/>
              <a:t>circa 9,4 Km, di cui:</a:t>
            </a:r>
          </a:p>
          <a:p>
            <a:pPr>
              <a:buFontTx/>
              <a:buChar char="-"/>
            </a:pPr>
            <a:r>
              <a:rPr lang="it-IT" sz="1600" dirty="0" smtClean="0"/>
              <a:t> 1,5 Km circa nel Comune di </a:t>
            </a:r>
            <a:r>
              <a:rPr lang="it-IT" sz="1600" u="sng" dirty="0" err="1" smtClean="0"/>
              <a:t>Marmirolo</a:t>
            </a:r>
            <a:endParaRPr lang="it-IT" sz="1600" u="sng" dirty="0" smtClean="0"/>
          </a:p>
          <a:p>
            <a:pPr>
              <a:buFontTx/>
              <a:buChar char="-"/>
            </a:pPr>
            <a:r>
              <a:rPr lang="it-IT" sz="1600" dirty="0" smtClean="0"/>
              <a:t> 5,2 Km circa nel Comune di </a:t>
            </a:r>
            <a:r>
              <a:rPr lang="it-IT" sz="1600" u="sng" dirty="0" smtClean="0"/>
              <a:t>Porto Mantovano</a:t>
            </a:r>
          </a:p>
          <a:p>
            <a:pPr>
              <a:buFontTx/>
              <a:buChar char="-"/>
            </a:pPr>
            <a:r>
              <a:rPr lang="it-IT" sz="1600" dirty="0" smtClean="0"/>
              <a:t> 2,7 Km circa nel Comune di </a:t>
            </a:r>
            <a:r>
              <a:rPr lang="it-IT" sz="1600" u="sng" dirty="0" smtClean="0"/>
              <a:t>Mantova</a:t>
            </a:r>
          </a:p>
          <a:p>
            <a:pPr>
              <a:spcBef>
                <a:spcPts val="600"/>
              </a:spcBef>
            </a:pPr>
            <a:r>
              <a:rPr lang="it-IT" sz="1600" b="1" dirty="0" smtClean="0"/>
              <a:t>Lunghezza FASE 3: </a:t>
            </a:r>
            <a:r>
              <a:rPr lang="it-IT" sz="1600" dirty="0" smtClean="0"/>
              <a:t>circa  4 Km  tutti nel Comune di </a:t>
            </a:r>
            <a:r>
              <a:rPr lang="it-IT" sz="1600" u="sng" dirty="0" smtClean="0"/>
              <a:t>Mantova</a:t>
            </a:r>
          </a:p>
          <a:p>
            <a:endParaRPr lang="it-IT" sz="2000" dirty="0" smtClean="0"/>
          </a:p>
          <a:p>
            <a:r>
              <a:rPr lang="it-IT" sz="2000" b="1" u="sng" dirty="0" smtClean="0"/>
              <a:t>Pendenza massima: </a:t>
            </a:r>
            <a:r>
              <a:rPr lang="it-IT" sz="2000" dirty="0" smtClean="0"/>
              <a:t>&lt;6 </a:t>
            </a:r>
            <a:r>
              <a:rPr lang="it-IT" sz="2000" dirty="0" err="1" smtClean="0"/>
              <a:t>%mille</a:t>
            </a:r>
            <a:endParaRPr lang="it-IT" sz="2000" dirty="0" smtClean="0"/>
          </a:p>
          <a:p>
            <a:endParaRPr lang="it-IT" sz="2000" b="1" u="sng" dirty="0" smtClean="0"/>
          </a:p>
          <a:p>
            <a:r>
              <a:rPr lang="it-IT" sz="2000" b="1" u="sng" dirty="0" smtClean="0"/>
              <a:t>Raggio di curvatura: </a:t>
            </a:r>
            <a:r>
              <a:rPr lang="it-IT" sz="2000" dirty="0" smtClean="0"/>
              <a:t>&lt;275 metri (misura che permette nessuna modifica dello scartamento dei binari)</a:t>
            </a:r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1100" dirty="0" smtClean="0"/>
          </a:p>
          <a:p>
            <a:endParaRPr lang="it-IT" sz="1100" b="1" u="sng" dirty="0" smtClean="0"/>
          </a:p>
          <a:p>
            <a:endParaRPr lang="it-IT" sz="1100" b="1" u="sng" dirty="0" smtClean="0"/>
          </a:p>
          <a:p>
            <a:r>
              <a:rPr lang="it-IT" sz="1100" b="1" dirty="0" smtClean="0"/>
              <a:t> </a:t>
            </a:r>
            <a:endParaRPr lang="it-IT" sz="1100" dirty="0" smtClean="0"/>
          </a:p>
          <a:p>
            <a:endParaRPr lang="it-IT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857795" y="49389"/>
            <a:ext cx="6143625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400" dirty="0" smtClean="0"/>
              <a:t>NUOVO SISTEMA FERROVIARIO</a:t>
            </a:r>
          </a:p>
        </p:txBody>
      </p:sp>
      <p:sp>
        <p:nvSpPr>
          <p:cNvPr id="8" name="Rettangolo 7"/>
          <p:cNvSpPr/>
          <p:nvPr/>
        </p:nvSpPr>
        <p:spPr>
          <a:xfrm>
            <a:off x="428596" y="571480"/>
            <a:ext cx="2512932" cy="40011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it-IT" sz="2000" b="1" dirty="0" smtClean="0"/>
              <a:t>IPOTESI 1 (“a OVEST”)</a:t>
            </a:r>
          </a:p>
        </p:txBody>
      </p:sp>
      <p:sp>
        <p:nvSpPr>
          <p:cNvPr id="6" name="Rettangolo 5"/>
          <p:cNvSpPr/>
          <p:nvPr/>
        </p:nvSpPr>
        <p:spPr>
          <a:xfrm>
            <a:off x="3286116" y="1110509"/>
            <a:ext cx="11215766" cy="4247317"/>
          </a:xfrm>
          <a:prstGeom prst="rect">
            <a:avLst/>
          </a:prstGeom>
        </p:spPr>
        <p:txBody>
          <a:bodyPr wrap="square" numCol="2" spcCol="180000">
            <a:spAutoFit/>
          </a:bodyPr>
          <a:lstStyle/>
          <a:p>
            <a:r>
              <a:rPr lang="it-IT" sz="1100" b="1" dirty="0" smtClean="0"/>
              <a:t> </a:t>
            </a:r>
            <a:endParaRPr lang="it-IT" sz="2000" b="1" u="sng" dirty="0" smtClean="0"/>
          </a:p>
          <a:p>
            <a:pPr algn="r"/>
            <a:r>
              <a:rPr lang="it-IT" sz="2000" b="1" u="sng" dirty="0" smtClean="0"/>
              <a:t>(con FASE 1b):</a:t>
            </a:r>
            <a:r>
              <a:rPr lang="it-IT" sz="2000" dirty="0" smtClean="0"/>
              <a:t> </a:t>
            </a:r>
            <a:r>
              <a:rPr lang="it-IT" sz="2000" b="1" u="sng" dirty="0" smtClean="0"/>
              <a:t>circa 22,9 Km</a:t>
            </a:r>
          </a:p>
          <a:p>
            <a:pPr algn="r"/>
            <a:endParaRPr lang="it-IT" sz="2000" dirty="0" smtClean="0"/>
          </a:p>
          <a:p>
            <a:pPr algn="r"/>
            <a:r>
              <a:rPr lang="it-IT" sz="1600" b="1" dirty="0" smtClean="0"/>
              <a:t>Lunghezza FASE 1b: </a:t>
            </a:r>
            <a:r>
              <a:rPr lang="it-IT" sz="1600" dirty="0" smtClean="0"/>
              <a:t>circa 9,5 Km, di cui:</a:t>
            </a:r>
          </a:p>
          <a:p>
            <a:pPr algn="r">
              <a:buFontTx/>
              <a:buChar char="-"/>
            </a:pPr>
            <a:r>
              <a:rPr lang="it-IT" sz="1600" dirty="0" smtClean="0"/>
              <a:t>0.7 Km circa nel Comune di </a:t>
            </a:r>
            <a:r>
              <a:rPr lang="it-IT" sz="1600" u="sng" dirty="0" err="1" smtClean="0"/>
              <a:t>Roverbella</a:t>
            </a:r>
            <a:endParaRPr lang="it-IT" sz="1600" u="sng" dirty="0" smtClean="0"/>
          </a:p>
          <a:p>
            <a:pPr algn="r">
              <a:buFontTx/>
              <a:buChar char="-"/>
            </a:pPr>
            <a:r>
              <a:rPr lang="it-IT" sz="1600" dirty="0" smtClean="0"/>
              <a:t> 3.1 Km circa nel Comune di </a:t>
            </a:r>
            <a:r>
              <a:rPr lang="it-IT" sz="1600" u="sng" dirty="0" smtClean="0"/>
              <a:t>Porto Mantovano</a:t>
            </a:r>
          </a:p>
          <a:p>
            <a:pPr algn="r"/>
            <a:r>
              <a:rPr lang="it-IT" sz="1600" dirty="0" smtClean="0"/>
              <a:t>- 5,7 Km circa nel Comune di </a:t>
            </a:r>
            <a:r>
              <a:rPr lang="it-IT" sz="1600" u="sng" dirty="0" smtClean="0"/>
              <a:t>S. Giorgio</a:t>
            </a:r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1100" dirty="0" smtClean="0"/>
          </a:p>
          <a:p>
            <a:endParaRPr lang="it-IT" sz="1100" b="1" u="sng" dirty="0" smtClean="0"/>
          </a:p>
          <a:p>
            <a:endParaRPr lang="it-IT" sz="1100" b="1" u="sng" dirty="0" smtClean="0"/>
          </a:p>
          <a:p>
            <a:r>
              <a:rPr lang="it-IT" sz="1100" b="1" dirty="0" smtClean="0"/>
              <a:t> </a:t>
            </a:r>
            <a:endParaRPr lang="it-IT" sz="1100" dirty="0" smtClean="0"/>
          </a:p>
          <a:p>
            <a:endParaRPr lang="it-IT" sz="11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b="1" dirty="0" smtClean="0"/>
              <a:t>RISULTATI ATTESI ED EFFETTI</a:t>
            </a:r>
            <a:endParaRPr lang="it-IT" b="1" dirty="0"/>
          </a:p>
        </p:txBody>
      </p:sp>
      <p:sp>
        <p:nvSpPr>
          <p:cNvPr id="5" name="Rettangolo 4"/>
          <p:cNvSpPr/>
          <p:nvPr/>
        </p:nvSpPr>
        <p:spPr>
          <a:xfrm>
            <a:off x="357158" y="785794"/>
            <a:ext cx="15573484" cy="6000792"/>
          </a:xfrm>
          <a:prstGeom prst="rect">
            <a:avLst/>
          </a:prstGeom>
        </p:spPr>
        <p:txBody>
          <a:bodyPr wrap="square" numCol="2" spcCol="180000">
            <a:spAutoFit/>
          </a:bodyPr>
          <a:lstStyle/>
          <a:p>
            <a:r>
              <a:rPr lang="it-IT" sz="2000" i="1" dirty="0" smtClean="0"/>
              <a:t> </a:t>
            </a:r>
            <a:endParaRPr lang="it-IT" sz="2000" dirty="0" smtClean="0"/>
          </a:p>
          <a:p>
            <a:pPr>
              <a:buFont typeface="Wingdings" pitchFamily="2" charset="2"/>
              <a:buChar char="q"/>
            </a:pPr>
            <a:r>
              <a:rPr lang="it-IT" sz="2000" b="1" dirty="0" smtClean="0"/>
              <a:t>  </a:t>
            </a:r>
            <a:r>
              <a:rPr lang="it-IT" sz="2000" b="1" u="sng" dirty="0" smtClean="0"/>
              <a:t>Abbattimento dell'inquinamento acustico, vibrazionale e visivo </a:t>
            </a:r>
            <a:r>
              <a:rPr lang="it-IT" sz="2000" dirty="0" smtClean="0"/>
              <a:t>creato dalle linee ferroviarie passanti a ridosso delle urbanizzazioni e dei punti sensibili (</a:t>
            </a:r>
            <a:r>
              <a:rPr lang="it-IT" sz="2000" dirty="0" smtClean="0">
                <a:cs typeface="Arial" pitchFamily="34" charset="0"/>
              </a:rPr>
              <a:t>Palazzo Te, Ospedale, residenze private, scuole,…) </a:t>
            </a:r>
            <a:r>
              <a:rPr lang="it-IT" sz="2000" dirty="0" smtClean="0"/>
              <a:t>della città</a:t>
            </a:r>
          </a:p>
          <a:p>
            <a:endParaRPr lang="it-IT" sz="2000" dirty="0" smtClean="0"/>
          </a:p>
          <a:p>
            <a:pPr>
              <a:buFont typeface="Wingdings" pitchFamily="2" charset="2"/>
              <a:buChar char="q"/>
            </a:pPr>
            <a:r>
              <a:rPr lang="it-IT" sz="2000" b="1" dirty="0" smtClean="0"/>
              <a:t>  </a:t>
            </a:r>
            <a:r>
              <a:rPr lang="it-IT" sz="2000" b="1" u="sng" dirty="0" smtClean="0"/>
              <a:t>Maggiore sicurezza circa il trasporto delle merci su ferro</a:t>
            </a:r>
            <a:r>
              <a:rPr lang="it-IT" sz="2000" dirty="0" smtClean="0"/>
              <a:t>,</a:t>
            </a:r>
            <a:r>
              <a:rPr lang="it-IT" sz="2000" dirty="0" smtClean="0">
                <a:cs typeface="Arial" pitchFamily="34" charset="0"/>
              </a:rPr>
              <a:t> riducendo drasticamente il rischio delle merci pericolose che oggi attraversano la città</a:t>
            </a:r>
            <a:endParaRPr lang="it-IT" sz="2000" dirty="0" smtClean="0"/>
          </a:p>
          <a:p>
            <a:endParaRPr lang="it-IT" sz="2000" dirty="0" smtClean="0"/>
          </a:p>
          <a:p>
            <a:pPr>
              <a:buFont typeface="Wingdings" pitchFamily="2" charset="2"/>
              <a:buChar char="q"/>
            </a:pPr>
            <a:r>
              <a:rPr lang="it-IT" sz="2000" b="1" dirty="0" smtClean="0"/>
              <a:t>  </a:t>
            </a:r>
            <a:r>
              <a:rPr lang="it-IT" sz="2000" b="1" u="sng" dirty="0" smtClean="0"/>
              <a:t>Maggiore accessibilità e possibilità di sosta alla nuova stazione </a:t>
            </a:r>
            <a:r>
              <a:rPr lang="it-IT" sz="2000" dirty="0" smtClean="0"/>
              <a:t>per i fruitori dei servizi ferroviari</a:t>
            </a:r>
          </a:p>
          <a:p>
            <a:pPr>
              <a:buFont typeface="Arial" pitchFamily="34" charset="0"/>
              <a:buChar char="•"/>
            </a:pPr>
            <a:endParaRPr lang="it-IT" sz="2000" dirty="0" smtClean="0"/>
          </a:p>
          <a:p>
            <a:pPr>
              <a:buFont typeface="Wingdings" pitchFamily="2" charset="2"/>
              <a:buChar char="q"/>
            </a:pPr>
            <a:r>
              <a:rPr lang="it-IT" sz="2000" b="1" dirty="0" smtClean="0">
                <a:cs typeface="Arial" pitchFamily="34" charset="0"/>
              </a:rPr>
              <a:t>  </a:t>
            </a:r>
            <a:r>
              <a:rPr lang="it-IT" sz="2000" b="1" u="sng" dirty="0" smtClean="0">
                <a:cs typeface="Arial" pitchFamily="34" charset="0"/>
              </a:rPr>
              <a:t>Dismissione della linea ferroviaria </a:t>
            </a:r>
            <a:r>
              <a:rPr lang="it-IT" sz="2000" b="1" dirty="0" smtClean="0">
                <a:cs typeface="Arial" pitchFamily="34" charset="0"/>
              </a:rPr>
              <a:t> </a:t>
            </a:r>
            <a:r>
              <a:rPr lang="it-IT" sz="2000" dirty="0" smtClean="0">
                <a:cs typeface="Arial" pitchFamily="34" charset="0"/>
              </a:rPr>
              <a:t>con conseguente riqualificazione e utilizzo ad altri usi delle aree attualmente adibite a fascio binari con le rispettive fasce di rispetto ferroviario.</a:t>
            </a:r>
            <a:br>
              <a:rPr lang="it-IT" sz="2000" dirty="0" smtClean="0">
                <a:cs typeface="Arial" pitchFamily="34" charset="0"/>
              </a:rPr>
            </a:br>
            <a:r>
              <a:rPr lang="it-IT" sz="2000" dirty="0" smtClean="0">
                <a:cs typeface="Arial" pitchFamily="34" charset="0"/>
              </a:rPr>
              <a:t>In particolare si </a:t>
            </a:r>
            <a:r>
              <a:rPr lang="it-IT" sz="2000" b="1" dirty="0" smtClean="0">
                <a:cs typeface="Arial" pitchFamily="34" charset="0"/>
              </a:rPr>
              <a:t>eliminerebbero barriere importanti  tra la città e il Lago Superiore</a:t>
            </a:r>
            <a:r>
              <a:rPr lang="it-IT" sz="2000" dirty="0" smtClean="0">
                <a:cs typeface="Arial" pitchFamily="34" charset="0"/>
              </a:rPr>
              <a:t> (con la possibilità di riqualificare l’intera sponda destra del lago superiore) </a:t>
            </a:r>
            <a:r>
              <a:rPr lang="it-IT" sz="2000" b="1" dirty="0" smtClean="0">
                <a:cs typeface="Arial" pitchFamily="34" charset="0"/>
              </a:rPr>
              <a:t>e tra Palazzo Te e il quartiere di Te </a:t>
            </a:r>
            <a:r>
              <a:rPr lang="it-IT" sz="2000" b="1" dirty="0" err="1" smtClean="0">
                <a:cs typeface="Arial" pitchFamily="34" charset="0"/>
              </a:rPr>
              <a:t>Brunetti</a:t>
            </a:r>
            <a:endParaRPr lang="it-IT" sz="2000" b="1" dirty="0" smtClean="0"/>
          </a:p>
          <a:p>
            <a:pPr>
              <a:buFont typeface="Arial" pitchFamily="34" charset="0"/>
              <a:buChar char="•"/>
            </a:pPr>
            <a:endParaRPr lang="it-IT" sz="2000" dirty="0" smtClean="0"/>
          </a:p>
          <a:p>
            <a:pPr>
              <a:buFont typeface="Arial" pitchFamily="34" charset="0"/>
              <a:buChar char="•"/>
            </a:pPr>
            <a:endParaRPr lang="it-IT" sz="2000" dirty="0" smtClean="0"/>
          </a:p>
          <a:p>
            <a:pPr>
              <a:buFont typeface="Arial" pitchFamily="34" charset="0"/>
              <a:buChar char="•"/>
            </a:pPr>
            <a:endParaRPr lang="it-IT" sz="2000" dirty="0" smtClean="0"/>
          </a:p>
          <a:p>
            <a:pPr>
              <a:buFont typeface="Arial" pitchFamily="34" charset="0"/>
              <a:buChar char="•"/>
            </a:pPr>
            <a:endParaRPr lang="it-IT" sz="2000" dirty="0" smtClean="0"/>
          </a:p>
          <a:p>
            <a:pPr>
              <a:buFont typeface="Arial" pitchFamily="34" charset="0"/>
              <a:buChar char="•"/>
            </a:pPr>
            <a:endParaRPr lang="it-IT" sz="2000" dirty="0" smtClean="0"/>
          </a:p>
          <a:p>
            <a:endParaRPr lang="it-IT" sz="1100" dirty="0" smtClean="0"/>
          </a:p>
          <a:p>
            <a:endParaRPr lang="it-IT" sz="1100" dirty="0" smtClean="0"/>
          </a:p>
          <a:p>
            <a:endParaRPr lang="it-IT" sz="1100" dirty="0" smtClean="0"/>
          </a:p>
          <a:p>
            <a:endParaRPr lang="it-IT" sz="1100" dirty="0" smtClean="0"/>
          </a:p>
        </p:txBody>
      </p:sp>
      <p:sp>
        <p:nvSpPr>
          <p:cNvPr id="4" name="CasellaDiTesto 3"/>
          <p:cNvSpPr txBox="1"/>
          <p:nvPr/>
        </p:nvSpPr>
        <p:spPr>
          <a:xfrm>
            <a:off x="4857795" y="49389"/>
            <a:ext cx="6143625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400" dirty="0" smtClean="0"/>
              <a:t>NUOVO SISTEMA FERROVIARIO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b="1" dirty="0" smtClean="0"/>
              <a:t>RISULTATI ATTESI ED EFFETTI</a:t>
            </a:r>
            <a:endParaRPr lang="it-IT" b="1" dirty="0"/>
          </a:p>
        </p:txBody>
      </p:sp>
      <p:sp>
        <p:nvSpPr>
          <p:cNvPr id="5" name="Rettangolo 4"/>
          <p:cNvSpPr/>
          <p:nvPr/>
        </p:nvSpPr>
        <p:spPr>
          <a:xfrm>
            <a:off x="357158" y="857232"/>
            <a:ext cx="17216558" cy="5715040"/>
          </a:xfrm>
          <a:prstGeom prst="rect">
            <a:avLst/>
          </a:prstGeom>
        </p:spPr>
        <p:txBody>
          <a:bodyPr wrap="square" numCol="2" spcCol="180000">
            <a:spAutoFit/>
          </a:bodyPr>
          <a:lstStyle/>
          <a:p>
            <a:r>
              <a:rPr lang="it-IT" sz="2000" i="1" dirty="0" smtClean="0"/>
              <a:t> </a:t>
            </a:r>
            <a:endParaRPr lang="it-IT" sz="2000" dirty="0" smtClean="0"/>
          </a:p>
          <a:p>
            <a:pPr>
              <a:buFont typeface="Wingdings" pitchFamily="2" charset="2"/>
              <a:buChar char="q"/>
            </a:pPr>
            <a:r>
              <a:rPr lang="it-IT" sz="2000" b="1" dirty="0" smtClean="0">
                <a:cs typeface="Arial" pitchFamily="34" charset="0"/>
              </a:rPr>
              <a:t>  </a:t>
            </a:r>
            <a:r>
              <a:rPr lang="it-IT" sz="2000" b="1" u="sng" dirty="0" smtClean="0">
                <a:cs typeface="Arial" pitchFamily="34" charset="0"/>
              </a:rPr>
              <a:t>Eliminazione dei passaggi a livello </a:t>
            </a:r>
            <a:r>
              <a:rPr lang="it-IT" sz="2000" dirty="0" smtClean="0">
                <a:cs typeface="Arial" pitchFamily="34" charset="0"/>
              </a:rPr>
              <a:t>(Porta </a:t>
            </a:r>
            <a:r>
              <a:rPr lang="it-IT" sz="2000" dirty="0" err="1" smtClean="0">
                <a:cs typeface="Arial" pitchFamily="34" charset="0"/>
              </a:rPr>
              <a:t>Cerese</a:t>
            </a:r>
            <a:r>
              <a:rPr lang="it-IT" sz="2000" dirty="0" smtClean="0">
                <a:cs typeface="Arial" pitchFamily="34" charset="0"/>
              </a:rPr>
              <a:t>, Ospedale, Cittadella, Porto Mantovano) con successivo miglioramento della fluidità del traffico veicolare e dell’accessibilità alla città e ai comuni limitrofi </a:t>
            </a:r>
            <a:br>
              <a:rPr lang="it-IT" sz="2000" dirty="0" smtClean="0">
                <a:cs typeface="Arial" pitchFamily="34" charset="0"/>
              </a:rPr>
            </a:br>
            <a:r>
              <a:rPr lang="it-IT" sz="2000" dirty="0" smtClean="0">
                <a:cs typeface="Arial" pitchFamily="34" charset="0"/>
              </a:rPr>
              <a:t>In particolare si otterrebbe un notevole miglioramento della viabilità sull’</a:t>
            </a:r>
            <a:r>
              <a:rPr lang="it-IT" sz="2000" b="1" dirty="0" smtClean="0">
                <a:cs typeface="Arial" pitchFamily="34" charset="0"/>
              </a:rPr>
              <a:t>intersezione tra Via Brennero e Via Parma</a:t>
            </a:r>
            <a:r>
              <a:rPr lang="it-IT" sz="2000" dirty="0" smtClean="0">
                <a:cs typeface="Arial" pitchFamily="34" charset="0"/>
              </a:rPr>
              <a:t>, con la possibilità di costruzione di una rotatoria a seguito dell’eliminazione del passaggio a livello di Porta </a:t>
            </a:r>
            <a:r>
              <a:rPr lang="it-IT" sz="2000" dirty="0" err="1" smtClean="0">
                <a:cs typeface="Arial" pitchFamily="34" charset="0"/>
              </a:rPr>
              <a:t>Cerese</a:t>
            </a:r>
            <a:r>
              <a:rPr lang="it-IT" sz="2000" dirty="0" smtClean="0">
                <a:cs typeface="Arial" pitchFamily="34" charset="0"/>
              </a:rPr>
              <a:t> (abbandono del progetto molto oneroso del sottopasso ferroviario)</a:t>
            </a:r>
            <a:endParaRPr lang="it-IT" sz="2000" dirty="0" smtClean="0"/>
          </a:p>
          <a:p>
            <a:endParaRPr lang="it-IT" sz="2000" dirty="0" smtClean="0"/>
          </a:p>
          <a:p>
            <a:pPr>
              <a:buFont typeface="Wingdings" pitchFamily="2" charset="2"/>
              <a:buChar char="q"/>
            </a:pPr>
            <a:r>
              <a:rPr lang="it-IT" sz="2000" b="1" dirty="0" smtClean="0">
                <a:cs typeface="Arial" pitchFamily="34" charset="0"/>
              </a:rPr>
              <a:t>  </a:t>
            </a:r>
            <a:r>
              <a:rPr lang="it-IT" sz="2000" b="1" u="sng" dirty="0" smtClean="0">
                <a:cs typeface="Arial" pitchFamily="34" charset="0"/>
              </a:rPr>
              <a:t>Potenziamento e miglioramento del collegamento merci con Verona                </a:t>
            </a:r>
            <a:r>
              <a:rPr lang="it-IT" sz="2000" dirty="0" smtClean="0">
                <a:cs typeface="Arial" pitchFamily="34" charset="0"/>
              </a:rPr>
              <a:t>(si ricorda il futuro asse ad Alta Capacità </a:t>
            </a:r>
            <a:r>
              <a:rPr lang="it-IT" sz="2000" dirty="0" err="1" smtClean="0">
                <a:cs typeface="Arial" pitchFamily="34" charset="0"/>
              </a:rPr>
              <a:t>Berlino-Palermo</a:t>
            </a:r>
            <a:r>
              <a:rPr lang="it-IT" sz="2000" dirty="0" smtClean="0">
                <a:cs typeface="Arial" pitchFamily="34" charset="0"/>
              </a:rPr>
              <a:t>, di cui sono prioritari gli interventi sul corridoio Verona -Monaco)</a:t>
            </a:r>
            <a:br>
              <a:rPr lang="it-IT" sz="2000" dirty="0" smtClean="0">
                <a:cs typeface="Arial" pitchFamily="34" charset="0"/>
              </a:rPr>
            </a:br>
            <a:r>
              <a:rPr lang="it-IT" sz="1600" i="1" dirty="0" smtClean="0">
                <a:cs typeface="Arial" pitchFamily="34" charset="0"/>
              </a:rPr>
              <a:t>si veda anche:</a:t>
            </a:r>
            <a:br>
              <a:rPr lang="it-IT" sz="1600" i="1" dirty="0" smtClean="0">
                <a:cs typeface="Arial" pitchFamily="34" charset="0"/>
              </a:rPr>
            </a:br>
            <a:r>
              <a:rPr lang="it-IT" sz="1600" i="1" dirty="0" smtClean="0">
                <a:cs typeface="Arial" pitchFamily="34" charset="0"/>
              </a:rPr>
              <a:t>- linea ferroviaria </a:t>
            </a:r>
            <a:r>
              <a:rPr lang="it-IT" sz="1600" i="1" dirty="0" err="1" smtClean="0">
                <a:cs typeface="Arial" pitchFamily="34" charset="0"/>
              </a:rPr>
              <a:t>mantova-norimberga</a:t>
            </a:r>
            <a:r>
              <a:rPr lang="it-IT" sz="1600" i="1" dirty="0" smtClean="0">
                <a:cs typeface="Arial" pitchFamily="34" charset="0"/>
              </a:rPr>
              <a:t> (MANU)</a:t>
            </a:r>
            <a:br>
              <a:rPr lang="it-IT" sz="1600" i="1" dirty="0" smtClean="0">
                <a:cs typeface="Arial" pitchFamily="34" charset="0"/>
              </a:rPr>
            </a:br>
            <a:r>
              <a:rPr lang="it-IT" sz="1600" i="1" dirty="0" smtClean="0">
                <a:cs typeface="Arial" pitchFamily="34" charset="0"/>
              </a:rPr>
              <a:t>- corridoio </a:t>
            </a:r>
            <a:r>
              <a:rPr lang="it-IT" sz="1600" i="1" dirty="0" err="1" smtClean="0">
                <a:cs typeface="Arial" pitchFamily="34" charset="0"/>
              </a:rPr>
              <a:t>verona-monaco</a:t>
            </a:r>
            <a:r>
              <a:rPr lang="it-IT" sz="1600" i="1" dirty="0" smtClean="0">
                <a:cs typeface="Arial" pitchFamily="34" charset="0"/>
              </a:rPr>
              <a:t> e galleria di base del </a:t>
            </a:r>
            <a:r>
              <a:rPr lang="it-IT" sz="1600" i="1" dirty="0" err="1" smtClean="0">
                <a:cs typeface="Arial" pitchFamily="34" charset="0"/>
              </a:rPr>
              <a:t>brennero</a:t>
            </a:r>
            <a:r>
              <a:rPr lang="it-IT" sz="1600" i="1" dirty="0" smtClean="0">
                <a:cs typeface="Arial" pitchFamily="34" charset="0"/>
              </a:rPr>
              <a:t> (BBT)</a:t>
            </a:r>
          </a:p>
          <a:p>
            <a:pPr>
              <a:buFont typeface="Arial" pitchFamily="34" charset="0"/>
              <a:buChar char="•"/>
            </a:pPr>
            <a:endParaRPr lang="it-IT" sz="2000" i="1" dirty="0" smtClean="0">
              <a:cs typeface="Arial" pitchFamily="34" charset="0"/>
            </a:endParaRPr>
          </a:p>
          <a:p>
            <a:pPr>
              <a:buFont typeface="Wingdings" pitchFamily="2" charset="2"/>
              <a:buChar char="q"/>
            </a:pPr>
            <a:r>
              <a:rPr lang="it-IT" sz="2000" b="1" dirty="0" smtClean="0">
                <a:cs typeface="Arial" pitchFamily="34" charset="0"/>
              </a:rPr>
              <a:t>  </a:t>
            </a:r>
            <a:r>
              <a:rPr lang="it-IT" sz="2000" b="1" u="sng" dirty="0" smtClean="0">
                <a:cs typeface="Arial" pitchFamily="34" charset="0"/>
              </a:rPr>
              <a:t>Potenziamento della capacità attrattiva del Polo </a:t>
            </a:r>
            <a:r>
              <a:rPr lang="it-IT" sz="2000" b="1" u="sng" dirty="0" err="1" smtClean="0">
                <a:cs typeface="Arial" pitchFamily="34" charset="0"/>
              </a:rPr>
              <a:t>Valdaro</a:t>
            </a:r>
            <a:r>
              <a:rPr lang="it-IT" sz="2000" b="1" dirty="0" smtClean="0">
                <a:cs typeface="Arial" pitchFamily="34" charset="0"/>
              </a:rPr>
              <a:t> </a:t>
            </a:r>
            <a:r>
              <a:rPr lang="it-IT" sz="2000" dirty="0" smtClean="0">
                <a:cs typeface="Arial" pitchFamily="34" charset="0"/>
              </a:rPr>
              <a:t>con conseguente espansione economica </a:t>
            </a:r>
            <a:endParaRPr lang="it-IT" sz="2000" dirty="0" smtClean="0"/>
          </a:p>
          <a:p>
            <a:pPr>
              <a:buFont typeface="Arial" pitchFamily="34" charset="0"/>
              <a:buChar char="•"/>
            </a:pPr>
            <a:endParaRPr lang="it-IT" sz="2000" dirty="0" smtClean="0"/>
          </a:p>
          <a:p>
            <a:pPr>
              <a:buFont typeface="Arial" pitchFamily="34" charset="0"/>
              <a:buChar char="•"/>
            </a:pPr>
            <a:endParaRPr lang="it-IT" sz="2000" dirty="0" smtClean="0"/>
          </a:p>
          <a:p>
            <a:pPr>
              <a:buFont typeface="Arial" pitchFamily="34" charset="0"/>
              <a:buChar char="•"/>
            </a:pPr>
            <a:endParaRPr lang="it-IT" sz="2000" dirty="0" smtClean="0"/>
          </a:p>
          <a:p>
            <a:pPr>
              <a:buFont typeface="Arial" pitchFamily="34" charset="0"/>
              <a:buChar char="•"/>
            </a:pPr>
            <a:endParaRPr lang="it-IT" sz="2000" dirty="0" smtClean="0"/>
          </a:p>
          <a:p>
            <a:pPr>
              <a:buFont typeface="Arial" pitchFamily="34" charset="0"/>
              <a:buChar char="•"/>
            </a:pPr>
            <a:endParaRPr lang="it-IT" sz="2000" dirty="0" smtClean="0"/>
          </a:p>
          <a:p>
            <a:endParaRPr lang="it-IT" sz="1100" dirty="0" smtClean="0"/>
          </a:p>
          <a:p>
            <a:endParaRPr lang="it-IT" sz="1100" dirty="0" smtClean="0"/>
          </a:p>
          <a:p>
            <a:endParaRPr lang="it-IT" sz="1100" dirty="0" smtClean="0"/>
          </a:p>
          <a:p>
            <a:endParaRPr lang="it-IT" sz="1100" dirty="0" smtClean="0"/>
          </a:p>
        </p:txBody>
      </p:sp>
      <p:sp>
        <p:nvSpPr>
          <p:cNvPr id="4" name="CasellaDiTesto 3"/>
          <p:cNvSpPr txBox="1"/>
          <p:nvPr/>
        </p:nvSpPr>
        <p:spPr>
          <a:xfrm>
            <a:off x="4857795" y="49389"/>
            <a:ext cx="6143625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400" dirty="0" smtClean="0"/>
              <a:t>NUOVO SISTEMA FERROVIARIO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-285756"/>
            <a:ext cx="8501122" cy="7429532"/>
          </a:xfrm>
        </p:spPr>
        <p:txBody>
          <a:bodyPr>
            <a:noAutofit/>
          </a:bodyPr>
          <a:lstStyle/>
          <a:p>
            <a:pPr algn="l">
              <a:spcBef>
                <a:spcPts val="600"/>
              </a:spcBef>
            </a:pPr>
            <a:r>
              <a:rPr lang="it-IT" sz="2000" b="1" u="sng" dirty="0" smtClean="0"/>
              <a:t>Costo presunto</a:t>
            </a:r>
            <a:r>
              <a:rPr lang="it-IT" sz="2000" b="1" dirty="0" smtClean="0"/>
              <a:t>: primo intervento di circa 100 milioni di euro (FASE 1)</a:t>
            </a: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dirty="0" smtClean="0"/>
              <a:t>L’intervento è inserito nel Programma Triennale Opere Pubbliche 2011/2013 (annualità 2012-2013) per un totale di 101M di euro (1M annualità  2012 + 100M annualità  2013).</a:t>
            </a:r>
            <a:br>
              <a:rPr lang="it-IT" sz="2000" dirty="0" smtClean="0"/>
            </a:br>
            <a:r>
              <a:rPr lang="it-IT" sz="2000" dirty="0" smtClean="0"/>
              <a:t/>
            </a:r>
            <a:br>
              <a:rPr lang="it-IT" sz="2000" dirty="0" smtClean="0"/>
            </a:br>
            <a:r>
              <a:rPr lang="it-IT" sz="2000" b="1" u="sng" dirty="0" smtClean="0">
                <a:latin typeface="+mn-lt"/>
                <a:ea typeface="+mn-ea"/>
                <a:cs typeface="+mn-cs"/>
              </a:rPr>
              <a:t>A concorrere al costo dell’operazione si possono ipotizzare i seguenti fattori economici:</a:t>
            </a:r>
            <a:r>
              <a:rPr lang="it-IT" sz="2000" dirty="0" smtClean="0">
                <a:latin typeface="+mn-lt"/>
                <a:ea typeface="+mn-ea"/>
                <a:cs typeface="+mn-cs"/>
              </a:rPr>
              <a:t/>
            </a:r>
            <a:br>
              <a:rPr lang="it-IT" sz="2000" dirty="0" smtClean="0">
                <a:latin typeface="+mn-lt"/>
                <a:ea typeface="+mn-ea"/>
                <a:cs typeface="+mn-cs"/>
              </a:rPr>
            </a:br>
            <a:r>
              <a:rPr lang="it-IT" sz="2000" dirty="0" smtClean="0">
                <a:latin typeface="+mn-lt"/>
                <a:ea typeface="+mn-ea"/>
                <a:cs typeface="+mn-cs"/>
              </a:rPr>
              <a:t>-  </a:t>
            </a:r>
            <a:r>
              <a:rPr lang="it-IT" sz="2000" b="1" dirty="0" smtClean="0">
                <a:latin typeface="+mn-lt"/>
                <a:ea typeface="+mn-ea"/>
                <a:cs typeface="+mn-cs"/>
              </a:rPr>
              <a:t>recupero delle aree urbane ed extraurbane della linee ferroviarie dismesse </a:t>
            </a:r>
            <a:r>
              <a:rPr lang="it-IT" sz="2000" b="1" u="sng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per un totale di circa 22 km equivalenti a circa 220.000 mq</a:t>
            </a:r>
            <a:r>
              <a:rPr lang="it-IT" sz="2000" dirty="0" smtClean="0">
                <a:latin typeface="+mn-lt"/>
                <a:ea typeface="+mn-ea"/>
                <a:cs typeface="+mn-cs"/>
              </a:rPr>
              <a:t>;</a:t>
            </a:r>
            <a:br>
              <a:rPr lang="it-IT" sz="2000" dirty="0" smtClean="0">
                <a:latin typeface="+mn-lt"/>
                <a:ea typeface="+mn-ea"/>
                <a:cs typeface="+mn-cs"/>
              </a:rPr>
            </a:br>
            <a:r>
              <a:rPr lang="it-IT" sz="2000" dirty="0" smtClean="0">
                <a:latin typeface="+mn-lt"/>
                <a:ea typeface="+mn-ea"/>
                <a:cs typeface="+mn-cs"/>
              </a:rPr>
              <a:t>-  </a:t>
            </a:r>
            <a:r>
              <a:rPr lang="it-IT" sz="2000" b="1" dirty="0" smtClean="0">
                <a:latin typeface="+mn-lt"/>
                <a:ea typeface="+mn-ea"/>
                <a:cs typeface="+mn-cs"/>
              </a:rPr>
              <a:t>recupero del </a:t>
            </a:r>
            <a:r>
              <a:rPr lang="it-IT" sz="2000" b="1" dirty="0" err="1" smtClean="0">
                <a:latin typeface="+mn-lt"/>
                <a:ea typeface="+mn-ea"/>
                <a:cs typeface="+mn-cs"/>
              </a:rPr>
              <a:t>sedime</a:t>
            </a:r>
            <a:r>
              <a:rPr lang="it-IT" sz="2000" b="1" dirty="0" smtClean="0">
                <a:latin typeface="+mn-lt"/>
                <a:ea typeface="+mn-ea"/>
                <a:cs typeface="+mn-cs"/>
              </a:rPr>
              <a:t> dell’ attuale Stazione Ferroviaria e dell’aree adiacenti oggi adibite a scalo merci </a:t>
            </a:r>
            <a:r>
              <a:rPr lang="it-IT" sz="2000" b="1" u="sng" dirty="0" smtClean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per un totale di circa 137.000 mq</a:t>
            </a:r>
            <a:r>
              <a:rPr lang="it-IT" sz="2000" dirty="0" smtClean="0">
                <a:latin typeface="+mn-lt"/>
                <a:ea typeface="+mn-ea"/>
                <a:cs typeface="+mn-cs"/>
              </a:rPr>
              <a:t>;</a:t>
            </a:r>
            <a:br>
              <a:rPr lang="it-IT" sz="2000" dirty="0" smtClean="0">
                <a:latin typeface="+mn-lt"/>
                <a:ea typeface="+mn-ea"/>
                <a:cs typeface="+mn-cs"/>
              </a:rPr>
            </a:br>
            <a:r>
              <a:rPr lang="it-IT" sz="2000" dirty="0" smtClean="0">
                <a:latin typeface="+mn-lt"/>
                <a:ea typeface="+mn-ea"/>
                <a:cs typeface="+mn-cs"/>
              </a:rPr>
              <a:t>-  risparmio della soluzione viaria tramite </a:t>
            </a:r>
            <a:r>
              <a:rPr lang="it-IT" sz="2000" b="1" dirty="0" smtClean="0">
                <a:latin typeface="+mn-lt"/>
                <a:ea typeface="+mn-ea"/>
                <a:cs typeface="+mn-cs"/>
              </a:rPr>
              <a:t>sottopasso di Porta </a:t>
            </a:r>
            <a:r>
              <a:rPr lang="it-IT" sz="2000" b="1" dirty="0" err="1" smtClean="0">
                <a:latin typeface="+mn-lt"/>
                <a:ea typeface="+mn-ea"/>
                <a:cs typeface="+mn-cs"/>
              </a:rPr>
              <a:t>Cerese</a:t>
            </a:r>
            <a:r>
              <a:rPr lang="it-IT" sz="2000" dirty="0" smtClean="0">
                <a:latin typeface="+mn-lt"/>
                <a:ea typeface="+mn-ea"/>
                <a:cs typeface="+mn-cs"/>
              </a:rPr>
              <a:t>; </a:t>
            </a:r>
            <a:br>
              <a:rPr lang="it-IT" sz="2000" dirty="0" smtClean="0">
                <a:latin typeface="+mn-lt"/>
                <a:ea typeface="+mn-ea"/>
                <a:cs typeface="+mn-cs"/>
              </a:rPr>
            </a:br>
            <a:r>
              <a:rPr lang="it-IT" sz="2000" dirty="0" smtClean="0">
                <a:latin typeface="+mn-lt"/>
                <a:ea typeface="+mn-ea"/>
                <a:cs typeface="+mn-cs"/>
              </a:rPr>
              <a:t>-  sviluppo economico e valorizzazione del </a:t>
            </a:r>
            <a:r>
              <a:rPr lang="it-IT" sz="2000" b="1" dirty="0" smtClean="0">
                <a:latin typeface="+mn-lt"/>
                <a:ea typeface="+mn-ea"/>
                <a:cs typeface="+mn-cs"/>
              </a:rPr>
              <a:t>“Sistema </a:t>
            </a:r>
            <a:r>
              <a:rPr lang="it-IT" sz="2000" b="1" dirty="0" err="1" smtClean="0">
                <a:latin typeface="+mn-lt"/>
                <a:ea typeface="+mn-ea"/>
                <a:cs typeface="+mn-cs"/>
              </a:rPr>
              <a:t>Valdaro</a:t>
            </a:r>
            <a:r>
              <a:rPr lang="it-IT" sz="2000" b="1" dirty="0" smtClean="0">
                <a:latin typeface="+mn-lt"/>
                <a:ea typeface="+mn-ea"/>
                <a:cs typeface="+mn-cs"/>
              </a:rPr>
              <a:t>”</a:t>
            </a:r>
            <a:r>
              <a:rPr lang="it-IT" sz="2000" dirty="0" smtClean="0">
                <a:latin typeface="+mn-lt"/>
                <a:ea typeface="+mn-ea"/>
                <a:cs typeface="+mn-cs"/>
              </a:rPr>
              <a:t>;</a:t>
            </a:r>
            <a:br>
              <a:rPr lang="it-IT" sz="2000" dirty="0" smtClean="0">
                <a:latin typeface="+mn-lt"/>
                <a:ea typeface="+mn-ea"/>
                <a:cs typeface="+mn-cs"/>
              </a:rPr>
            </a:br>
            <a:r>
              <a:rPr lang="it-IT" sz="2000" dirty="0" smtClean="0">
                <a:latin typeface="+mn-lt"/>
                <a:ea typeface="+mn-ea"/>
                <a:cs typeface="+mn-cs"/>
              </a:rPr>
              <a:t>-  compensazioni di </a:t>
            </a:r>
            <a:r>
              <a:rPr lang="it-IT" sz="2000" b="1" dirty="0" smtClean="0">
                <a:latin typeface="+mn-lt"/>
                <a:ea typeface="+mn-ea"/>
                <a:cs typeface="+mn-cs"/>
              </a:rPr>
              <a:t>Autostrada del Brennero Spa </a:t>
            </a:r>
            <a:r>
              <a:rPr lang="it-IT" sz="2000" dirty="0" smtClean="0">
                <a:latin typeface="+mn-lt"/>
                <a:ea typeface="+mn-ea"/>
                <a:cs typeface="+mn-cs"/>
              </a:rPr>
              <a:t>per la creazione della terza corsia autostradale;</a:t>
            </a:r>
            <a:br>
              <a:rPr lang="it-IT" sz="2000" dirty="0" smtClean="0">
                <a:latin typeface="+mn-lt"/>
                <a:ea typeface="+mn-ea"/>
                <a:cs typeface="+mn-cs"/>
              </a:rPr>
            </a:br>
            <a:r>
              <a:rPr lang="it-IT" sz="2000" dirty="0" smtClean="0">
                <a:latin typeface="+mn-lt"/>
                <a:ea typeface="+mn-ea"/>
                <a:cs typeface="+mn-cs"/>
              </a:rPr>
              <a:t>-  costi diretti ed indiretti di </a:t>
            </a:r>
            <a:r>
              <a:rPr lang="it-IT" sz="2000" b="1" dirty="0" smtClean="0">
                <a:latin typeface="+mn-lt"/>
                <a:ea typeface="+mn-ea"/>
                <a:cs typeface="+mn-cs"/>
              </a:rPr>
              <a:t>carattere ambientale</a:t>
            </a:r>
            <a:r>
              <a:rPr lang="it-IT" sz="2000" dirty="0" smtClean="0">
                <a:latin typeface="+mn-lt"/>
                <a:ea typeface="+mn-ea"/>
                <a:cs typeface="+mn-cs"/>
              </a:rPr>
              <a:t>;</a:t>
            </a:r>
            <a:br>
              <a:rPr lang="it-IT" sz="2000" dirty="0" smtClean="0">
                <a:latin typeface="+mn-lt"/>
                <a:ea typeface="+mn-ea"/>
                <a:cs typeface="+mn-cs"/>
              </a:rPr>
            </a:br>
            <a:r>
              <a:rPr lang="it-IT" sz="2000" dirty="0" smtClean="0">
                <a:latin typeface="+mn-lt"/>
                <a:ea typeface="+mn-ea"/>
                <a:cs typeface="+mn-cs"/>
              </a:rPr>
              <a:t>-  minori manutenzioni e costi di gestione per le </a:t>
            </a:r>
            <a:r>
              <a:rPr lang="it-IT" sz="2000" b="1" dirty="0" smtClean="0">
                <a:latin typeface="+mn-lt"/>
                <a:ea typeface="+mn-ea"/>
                <a:cs typeface="+mn-cs"/>
              </a:rPr>
              <a:t>linee ferroviarie nuove</a:t>
            </a:r>
            <a:r>
              <a:rPr lang="it-IT" sz="2000" dirty="0" smtClean="0"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b="1" dirty="0" smtClean="0"/>
              <a:t>ASPETTI ECONOMICI</a:t>
            </a:r>
            <a:endParaRPr lang="it-IT" sz="1400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857795" y="49389"/>
            <a:ext cx="6143625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400" dirty="0" smtClean="0"/>
              <a:t>NUOVO SISTEMA FERROVIARIO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b="1" dirty="0" smtClean="0"/>
              <a:t>ATTORI</a:t>
            </a:r>
            <a:endParaRPr lang="it-IT" b="1" dirty="0"/>
          </a:p>
        </p:txBody>
      </p:sp>
      <p:sp>
        <p:nvSpPr>
          <p:cNvPr id="5" name="Rettangolo 4"/>
          <p:cNvSpPr/>
          <p:nvPr/>
        </p:nvSpPr>
        <p:spPr>
          <a:xfrm>
            <a:off x="428596" y="746400"/>
            <a:ext cx="17287996" cy="6540252"/>
          </a:xfrm>
          <a:prstGeom prst="rect">
            <a:avLst/>
          </a:prstGeom>
        </p:spPr>
        <p:txBody>
          <a:bodyPr wrap="square" numCol="2" spcCol="180000">
            <a:spAutoFit/>
          </a:bodyPr>
          <a:lstStyle/>
          <a:p>
            <a:r>
              <a:rPr lang="it-IT" sz="1100" dirty="0" smtClean="0"/>
              <a:t> </a:t>
            </a:r>
          </a:p>
          <a:p>
            <a:endParaRPr lang="it-IT" sz="1100" b="1" dirty="0" smtClean="0"/>
          </a:p>
          <a:p>
            <a:r>
              <a:rPr lang="it-IT" sz="1100" b="1" u="sng" dirty="0" smtClean="0"/>
              <a:t> </a:t>
            </a:r>
            <a:r>
              <a:rPr lang="it-IT" sz="2000" b="1" u="sng" dirty="0" smtClean="0"/>
              <a:t>Partner coinvolti o da coinvolgere</a:t>
            </a:r>
            <a:endParaRPr lang="it-IT" sz="2000" u="sng" dirty="0" smtClean="0"/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it-IT" sz="2000" dirty="0" smtClean="0"/>
              <a:t>  Ferrovie dello Stato (FS) e Rete Ferroviaria Italiana (RFI)</a:t>
            </a:r>
          </a:p>
          <a:p>
            <a:pPr>
              <a:buFont typeface="Arial" pitchFamily="34" charset="0"/>
              <a:buChar char="•"/>
            </a:pPr>
            <a:r>
              <a:rPr lang="it-IT" sz="2000" dirty="0" smtClean="0"/>
              <a:t>  Comuni della Grande Mantova</a:t>
            </a:r>
          </a:p>
          <a:p>
            <a:pPr>
              <a:buFont typeface="Arial" pitchFamily="34" charset="0"/>
              <a:buChar char="•"/>
            </a:pPr>
            <a:r>
              <a:rPr lang="it-IT" sz="2000" dirty="0" smtClean="0"/>
              <a:t>  </a:t>
            </a:r>
            <a:r>
              <a:rPr lang="it-IT" sz="2000" dirty="0" err="1" smtClean="0"/>
              <a:t>Valdaro</a:t>
            </a:r>
            <a:r>
              <a:rPr lang="it-IT" sz="2000" dirty="0" smtClean="0"/>
              <a:t> Spa</a:t>
            </a:r>
          </a:p>
          <a:p>
            <a:pPr>
              <a:buFont typeface="Arial" pitchFamily="34" charset="0"/>
              <a:buChar char="•"/>
            </a:pPr>
            <a:r>
              <a:rPr lang="it-IT" sz="2000" dirty="0" smtClean="0"/>
              <a:t>  Autostrada del Brennero Spa</a:t>
            </a:r>
          </a:p>
          <a:p>
            <a:pPr>
              <a:buFont typeface="Arial" pitchFamily="34" charset="0"/>
              <a:buChar char="•"/>
            </a:pPr>
            <a:r>
              <a:rPr lang="it-IT" sz="2000" dirty="0" smtClean="0"/>
              <a:t>  Associazione Industriali</a:t>
            </a:r>
          </a:p>
          <a:p>
            <a:pPr>
              <a:buFont typeface="Arial" pitchFamily="34" charset="0"/>
              <a:buChar char="•"/>
            </a:pPr>
            <a:r>
              <a:rPr lang="it-IT" sz="2000" dirty="0" smtClean="0"/>
              <a:t>  Altri soggetti pubblici e privati da inserire in un indispensabile accordo di programma</a:t>
            </a:r>
          </a:p>
          <a:p>
            <a:endParaRPr lang="it-IT" sz="2000" dirty="0" smtClean="0"/>
          </a:p>
          <a:p>
            <a:r>
              <a:rPr lang="it-IT" sz="2000" b="1" u="sng" dirty="0" smtClean="0"/>
              <a:t>Settori del Comune di Mantova direttamente coinvolti</a:t>
            </a:r>
            <a:endParaRPr lang="it-IT" sz="2000" u="sng" dirty="0" smtClean="0"/>
          </a:p>
          <a:p>
            <a:pPr>
              <a:spcBef>
                <a:spcPts val="600"/>
              </a:spcBef>
            </a:pPr>
            <a:r>
              <a:rPr lang="it-IT" sz="2000" dirty="0" smtClean="0"/>
              <a:t>Settori degli assessorati Lavori Pubblici, Ambiente, Urbanistica e Mobilità Urbana</a:t>
            </a:r>
          </a:p>
          <a:p>
            <a:endParaRPr lang="it-IT" sz="2000" dirty="0" smtClean="0"/>
          </a:p>
          <a:p>
            <a:pPr>
              <a:spcBef>
                <a:spcPts val="600"/>
              </a:spcBef>
            </a:pPr>
            <a:endParaRPr lang="it-IT" sz="2000" b="1" dirty="0" smtClean="0"/>
          </a:p>
          <a:p>
            <a:pPr>
              <a:spcBef>
                <a:spcPts val="600"/>
              </a:spcBef>
            </a:pPr>
            <a:r>
              <a:rPr lang="it-IT" sz="2000" b="1" i="1" dirty="0" smtClean="0"/>
              <a:t>Note:</a:t>
            </a:r>
          </a:p>
          <a:p>
            <a:pPr>
              <a:spcBef>
                <a:spcPts val="600"/>
              </a:spcBef>
            </a:pPr>
            <a:r>
              <a:rPr lang="it-IT" sz="2000" b="1" i="1" dirty="0" smtClean="0"/>
              <a:t>ad oggi contatti con RFI (Ing. Elia), Associazione Industriali e Autostrada del Brennero</a:t>
            </a:r>
            <a:r>
              <a:rPr lang="it-IT" sz="2000" dirty="0" smtClean="0"/>
              <a:t/>
            </a:r>
            <a:br>
              <a:rPr lang="it-IT" sz="2000" dirty="0" smtClean="0"/>
            </a:br>
            <a:endParaRPr lang="it-IT" sz="2000" dirty="0" smtClean="0"/>
          </a:p>
          <a:p>
            <a:pPr>
              <a:spcBef>
                <a:spcPts val="600"/>
              </a:spcBef>
            </a:pPr>
            <a:endParaRPr lang="it-IT" sz="2000" dirty="0" smtClean="0"/>
          </a:p>
          <a:p>
            <a:pPr>
              <a:spcBef>
                <a:spcPts val="600"/>
              </a:spcBef>
            </a:pPr>
            <a:endParaRPr lang="it-IT" sz="2000" dirty="0" smtClean="0"/>
          </a:p>
          <a:p>
            <a:r>
              <a:rPr lang="it-IT" sz="1100" dirty="0" smtClean="0"/>
              <a:t> </a:t>
            </a:r>
          </a:p>
          <a:p>
            <a:endParaRPr lang="it-IT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857795" y="49389"/>
            <a:ext cx="6143625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400" dirty="0" smtClean="0"/>
              <a:t>NUOVO SISTEMA FERROVIARIO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b="1" dirty="0" smtClean="0"/>
              <a:t>TRACCIATO SU ORTOFOTOPIANO: FASE 1a e 1b</a:t>
            </a:r>
            <a:endParaRPr lang="it-IT" sz="1600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857795" y="49389"/>
            <a:ext cx="6143625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400" dirty="0" smtClean="0"/>
              <a:t>NUOVO SISTEMA FERROVIARIO</a:t>
            </a:r>
          </a:p>
        </p:txBody>
      </p:sp>
      <p:pic>
        <p:nvPicPr>
          <p:cNvPr id="1026" name="Picture 2" descr="E:\tav1 cop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2" y="428628"/>
            <a:ext cx="9096517" cy="6429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inquadramento ferrovia fase 1 senza riquadri copi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480"/>
            <a:ext cx="8601096" cy="6080707"/>
          </a:xfrm>
          <a:prstGeom prst="rect">
            <a:avLst/>
          </a:prstGeom>
          <a:noFill/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68" y="642918"/>
            <a:ext cx="4643470" cy="1214446"/>
          </a:xfr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Autofit/>
          </a:bodyPr>
          <a:lstStyle/>
          <a:p>
            <a:pPr algn="l"/>
            <a:r>
              <a:rPr lang="it-IT" sz="1400" b="1" dirty="0" smtClean="0"/>
              <a:t/>
            </a:r>
            <a:br>
              <a:rPr lang="it-IT" sz="1400" b="1" dirty="0" smtClean="0"/>
            </a:br>
            <a:r>
              <a:rPr lang="it-IT" sz="1400" b="1" dirty="0" smtClean="0"/>
              <a:t/>
            </a:r>
            <a:br>
              <a:rPr lang="it-IT" sz="1400" b="1" dirty="0" smtClean="0"/>
            </a:br>
            <a:r>
              <a:rPr lang="it-IT" sz="1400" b="1" dirty="0" smtClean="0"/>
              <a:t/>
            </a:r>
            <a:br>
              <a:rPr lang="it-IT" sz="1400" b="1" dirty="0" smtClean="0"/>
            </a:br>
            <a:r>
              <a:rPr lang="it-IT" sz="1400" b="1" dirty="0" smtClean="0"/>
              <a:t>                    INTERFERENZA CON </a:t>
            </a:r>
            <a:r>
              <a:rPr lang="it-IT" sz="1400" b="1" u="sng" dirty="0" smtClean="0"/>
              <a:t>RETE VIARIA ORDINARIA</a:t>
            </a: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>                    </a:t>
            </a:r>
            <a:r>
              <a:rPr lang="it-IT" sz="1400" b="1" dirty="0" smtClean="0"/>
              <a:t>INTERFERENZA CON </a:t>
            </a:r>
            <a:r>
              <a:rPr lang="it-IT" sz="1400" b="1" u="sng" dirty="0" smtClean="0"/>
              <a:t>RETE VIARIA AUTOSTRADALE</a:t>
            </a: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/>
            </a:r>
            <a:br>
              <a:rPr lang="it-IT" sz="1400" dirty="0" smtClean="0"/>
            </a:br>
            <a:endParaRPr lang="it-IT" sz="1400" dirty="0" smtClean="0">
              <a:latin typeface="+mn-lt"/>
              <a:ea typeface="+mn-ea"/>
              <a:cs typeface="+mn-cs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b="1" dirty="0" smtClean="0"/>
              <a:t>INTERFERENZE E PROBLEMATICHE DEL TRACCIATO: FASE 1a</a:t>
            </a:r>
            <a:endParaRPr lang="it-IT" sz="1600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857795" y="49389"/>
            <a:ext cx="6143625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400" dirty="0" smtClean="0"/>
              <a:t>NUOVO SISTEMA FERROVIARIO</a:t>
            </a:r>
          </a:p>
        </p:txBody>
      </p:sp>
      <p:sp>
        <p:nvSpPr>
          <p:cNvPr id="8" name="Ovale 7"/>
          <p:cNvSpPr/>
          <p:nvPr/>
        </p:nvSpPr>
        <p:spPr>
          <a:xfrm>
            <a:off x="6786578" y="5786454"/>
            <a:ext cx="357190" cy="357190"/>
          </a:xfrm>
          <a:prstGeom prst="ellipse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0" name="Ovale 9"/>
          <p:cNvSpPr/>
          <p:nvPr/>
        </p:nvSpPr>
        <p:spPr>
          <a:xfrm>
            <a:off x="3643306" y="1214422"/>
            <a:ext cx="642942" cy="571504"/>
          </a:xfrm>
          <a:prstGeom prst="ellipse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1" name="Ovale 10"/>
          <p:cNvSpPr/>
          <p:nvPr/>
        </p:nvSpPr>
        <p:spPr>
          <a:xfrm>
            <a:off x="5214942" y="3643314"/>
            <a:ext cx="357190" cy="357190"/>
          </a:xfrm>
          <a:prstGeom prst="ellipse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2" name="Ovale 11"/>
          <p:cNvSpPr/>
          <p:nvPr/>
        </p:nvSpPr>
        <p:spPr>
          <a:xfrm>
            <a:off x="1142976" y="1428736"/>
            <a:ext cx="357190" cy="357190"/>
          </a:xfrm>
          <a:prstGeom prst="ellipse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5" name="Ovale 14"/>
          <p:cNvSpPr/>
          <p:nvPr/>
        </p:nvSpPr>
        <p:spPr>
          <a:xfrm>
            <a:off x="3786182" y="785794"/>
            <a:ext cx="357190" cy="357190"/>
          </a:xfrm>
          <a:prstGeom prst="ellipse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6" name="Ovale 15"/>
          <p:cNvSpPr/>
          <p:nvPr/>
        </p:nvSpPr>
        <p:spPr>
          <a:xfrm>
            <a:off x="4214810" y="3143248"/>
            <a:ext cx="642942" cy="571504"/>
          </a:xfrm>
          <a:prstGeom prst="ellipse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714744" y="2357430"/>
            <a:ext cx="4643470" cy="642942"/>
          </a:xfrm>
          <a:prstGeom prst="rect">
            <a:avLst/>
          </a:prstGeom>
          <a:noFill/>
          <a:ln w="0">
            <a:noFill/>
          </a:ln>
          <a:effectLst/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it-IT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it-IT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it-IT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it-IT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it-IT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it-IT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it-IT" b="1" i="0" u="sng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PUNTO PIU’ CRITICO: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sng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SCAVALCO AUTOSTRADA</a:t>
            </a:r>
            <a:r>
              <a:rPr kumimoji="0" lang="it-IT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it-IT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it-IT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it-IT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it-IT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it-IT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it-IT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285720" y="642918"/>
            <a:ext cx="3282373" cy="369332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it-IT" b="1" dirty="0" smtClean="0"/>
              <a:t>PER ENTRAMBE LE IPOTESI 1 e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b="1" dirty="0" smtClean="0"/>
              <a:t>INTERFERENZE E PROBLEMATICHE DEL TRACCIATO: FASE 1b</a:t>
            </a:r>
            <a:endParaRPr lang="it-IT" sz="1600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857795" y="49389"/>
            <a:ext cx="6143625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400" dirty="0" smtClean="0"/>
              <a:t>NUOVO SISTEMA FERROVIARIO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4" y="571480"/>
            <a:ext cx="8715404" cy="6137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58" y="5929330"/>
            <a:ext cx="4214842" cy="571504"/>
          </a:xfr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Autofit/>
          </a:bodyPr>
          <a:lstStyle/>
          <a:p>
            <a:pPr algn="l"/>
            <a:r>
              <a:rPr lang="it-IT" sz="1400" b="1" dirty="0" smtClean="0"/>
              <a:t/>
            </a:r>
            <a:br>
              <a:rPr lang="it-IT" sz="1400" b="1" dirty="0" smtClean="0"/>
            </a:br>
            <a:r>
              <a:rPr lang="it-IT" sz="1400" b="1" dirty="0" smtClean="0"/>
              <a:t/>
            </a:r>
            <a:br>
              <a:rPr lang="it-IT" sz="1400" b="1" dirty="0" smtClean="0"/>
            </a:br>
            <a:r>
              <a:rPr lang="it-IT" sz="1400" b="1" dirty="0" smtClean="0"/>
              <a:t/>
            </a:r>
            <a:br>
              <a:rPr lang="it-IT" sz="1400" b="1" dirty="0" smtClean="0"/>
            </a:br>
            <a:r>
              <a:rPr lang="it-IT" sz="1400" b="1" dirty="0" smtClean="0"/>
              <a:t>                    </a:t>
            </a:r>
            <a:br>
              <a:rPr lang="it-IT" sz="1400" b="1" dirty="0" smtClean="0"/>
            </a:br>
            <a:r>
              <a:rPr lang="it-IT" sz="1400" b="1" dirty="0" smtClean="0"/>
              <a:t/>
            </a:r>
            <a:br>
              <a:rPr lang="it-IT" sz="1400" b="1" dirty="0" smtClean="0"/>
            </a:br>
            <a:r>
              <a:rPr lang="it-IT" sz="1400" b="1" dirty="0" smtClean="0"/>
              <a:t>                INTERFERENZA CON </a:t>
            </a:r>
            <a:r>
              <a:rPr lang="it-IT" sz="1400" b="1" u="sng" dirty="0" smtClean="0"/>
              <a:t>RETE VIARIA ORDINARIA</a:t>
            </a: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/>
            </a:r>
            <a:br>
              <a:rPr lang="it-IT" sz="1400" dirty="0" smtClean="0"/>
            </a:br>
            <a:endParaRPr lang="it-IT" sz="1400" dirty="0" smtClean="0">
              <a:latin typeface="+mn-lt"/>
              <a:ea typeface="+mn-ea"/>
              <a:cs typeface="+mn-cs"/>
            </a:endParaRPr>
          </a:p>
        </p:txBody>
      </p:sp>
      <p:sp>
        <p:nvSpPr>
          <p:cNvPr id="8" name="Ovale 7"/>
          <p:cNvSpPr/>
          <p:nvPr/>
        </p:nvSpPr>
        <p:spPr>
          <a:xfrm>
            <a:off x="6143636" y="5786454"/>
            <a:ext cx="357190" cy="357190"/>
          </a:xfrm>
          <a:prstGeom prst="ellipse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0" name="Ovale 9"/>
          <p:cNvSpPr/>
          <p:nvPr/>
        </p:nvSpPr>
        <p:spPr>
          <a:xfrm>
            <a:off x="6000760" y="5286388"/>
            <a:ext cx="357190" cy="357190"/>
          </a:xfrm>
          <a:prstGeom prst="ellipse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2" name="Ovale 11"/>
          <p:cNvSpPr/>
          <p:nvPr/>
        </p:nvSpPr>
        <p:spPr>
          <a:xfrm>
            <a:off x="571472" y="6072206"/>
            <a:ext cx="357190" cy="357190"/>
          </a:xfrm>
          <a:prstGeom prst="ellipse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3" name="Ovale 12"/>
          <p:cNvSpPr/>
          <p:nvPr/>
        </p:nvSpPr>
        <p:spPr>
          <a:xfrm>
            <a:off x="2643174" y="1071546"/>
            <a:ext cx="357190" cy="357190"/>
          </a:xfrm>
          <a:prstGeom prst="ellipse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4" name="Ovale 13"/>
          <p:cNvSpPr/>
          <p:nvPr/>
        </p:nvSpPr>
        <p:spPr>
          <a:xfrm>
            <a:off x="5500694" y="3786190"/>
            <a:ext cx="357190" cy="357190"/>
          </a:xfrm>
          <a:prstGeom prst="ellipse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5" name="Ovale 14"/>
          <p:cNvSpPr/>
          <p:nvPr/>
        </p:nvSpPr>
        <p:spPr>
          <a:xfrm>
            <a:off x="5643570" y="4286256"/>
            <a:ext cx="357190" cy="366714"/>
          </a:xfrm>
          <a:prstGeom prst="ellipse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6" name="Ovale 15"/>
          <p:cNvSpPr/>
          <p:nvPr/>
        </p:nvSpPr>
        <p:spPr>
          <a:xfrm>
            <a:off x="5715008" y="4714884"/>
            <a:ext cx="357190" cy="357190"/>
          </a:xfrm>
          <a:prstGeom prst="ellipse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7" name="Ovale 16"/>
          <p:cNvSpPr/>
          <p:nvPr/>
        </p:nvSpPr>
        <p:spPr>
          <a:xfrm>
            <a:off x="5357818" y="2643182"/>
            <a:ext cx="357190" cy="357190"/>
          </a:xfrm>
          <a:prstGeom prst="ellipse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289495" y="487900"/>
            <a:ext cx="3282373" cy="369332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it-IT" b="1" dirty="0" smtClean="0"/>
              <a:t>PER ENTRAMBE LE IPOTESI 1 e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b="1" dirty="0" smtClean="0"/>
              <a:t>INGRANDIMENTI: FASE 1b</a:t>
            </a:r>
            <a:endParaRPr lang="it-IT" sz="1600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857795" y="49389"/>
            <a:ext cx="6143625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400" dirty="0" smtClean="0"/>
              <a:t>NUOVO SISTEMA FERROVIARIO</a:t>
            </a:r>
          </a:p>
        </p:txBody>
      </p:sp>
      <p:pic>
        <p:nvPicPr>
          <p:cNvPr id="3074" name="Picture 2" descr="E:\zoom1 cop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62880"/>
            <a:ext cx="8429684" cy="5958080"/>
          </a:xfrm>
          <a:prstGeom prst="rect">
            <a:avLst/>
          </a:prstGeom>
          <a:noFill/>
        </p:spPr>
      </p:pic>
      <p:sp>
        <p:nvSpPr>
          <p:cNvPr id="6" name="Ovale 5"/>
          <p:cNvSpPr/>
          <p:nvPr/>
        </p:nvSpPr>
        <p:spPr>
          <a:xfrm>
            <a:off x="2143108" y="2857496"/>
            <a:ext cx="642942" cy="571504"/>
          </a:xfrm>
          <a:prstGeom prst="ellipse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b="1" dirty="0" smtClean="0"/>
              <a:t>INGRANDIMENTI: FASE 1b</a:t>
            </a:r>
            <a:endParaRPr lang="it-IT" sz="1600" b="1" dirty="0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857795" y="49389"/>
            <a:ext cx="6143625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400" dirty="0" smtClean="0"/>
              <a:t>NUOVO SISTEMA FERROVIARIO</a:t>
            </a:r>
          </a:p>
        </p:txBody>
      </p:sp>
      <p:pic>
        <p:nvPicPr>
          <p:cNvPr id="4098" name="Picture 2" descr="E:\zoom2 cop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642918"/>
            <a:ext cx="8358246" cy="5907589"/>
          </a:xfrm>
          <a:prstGeom prst="rect">
            <a:avLst/>
          </a:prstGeom>
          <a:noFill/>
        </p:spPr>
      </p:pic>
      <p:sp>
        <p:nvSpPr>
          <p:cNvPr id="6" name="Ovale 5"/>
          <p:cNvSpPr/>
          <p:nvPr/>
        </p:nvSpPr>
        <p:spPr>
          <a:xfrm>
            <a:off x="6715140" y="3500438"/>
            <a:ext cx="642942" cy="571504"/>
          </a:xfrm>
          <a:prstGeom prst="ellipse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b="1" dirty="0" smtClean="0"/>
              <a:t>INDICE</a:t>
            </a:r>
            <a:endParaRPr lang="it-IT" sz="1400" b="1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71472" y="1898298"/>
            <a:ext cx="9715568" cy="13603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spcCol="180000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it-IT" sz="1100" b="1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fontAlgn="base">
              <a:lnSpc>
                <a:spcPct val="150000"/>
              </a:lnSpc>
              <a:buFont typeface="Wingdings" pitchFamily="2" charset="2"/>
              <a:buChar char="q"/>
            </a:pPr>
            <a:r>
              <a:rPr kumimoji="0" lang="it-IT" sz="1400" b="1" i="0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kumimoji="0" lang="it-IT" sz="1400" b="1" i="0" u="sng" strike="noStrike" cap="none" normalizeH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OBIETTIVI</a:t>
            </a:r>
          </a:p>
          <a:p>
            <a:pPr fontAlgn="base">
              <a:lnSpc>
                <a:spcPct val="150000"/>
              </a:lnSpc>
              <a:buFont typeface="Wingdings" pitchFamily="2" charset="2"/>
              <a:buChar char="q"/>
            </a:pPr>
            <a:r>
              <a:rPr lang="it-IT" sz="1400" b="1" dirty="0" smtClean="0"/>
              <a:t>  </a:t>
            </a:r>
            <a:r>
              <a:rPr lang="it-IT" sz="1400" b="1" u="sng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PREMESSA: LINEE FONDAMENTALI DELLA RETE FERROVIARIA</a:t>
            </a:r>
            <a:endParaRPr kumimoji="0" lang="it-IT" sz="1400" b="1" i="0" u="sng" strike="noStrike" cap="none" normalizeH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fontAlgn="base">
              <a:lnSpc>
                <a:spcPct val="150000"/>
              </a:lnSpc>
              <a:buFont typeface="Wingdings" pitchFamily="2" charset="2"/>
              <a:buChar char="q"/>
            </a:pPr>
            <a:r>
              <a:rPr lang="it-IT" sz="14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it-IT" sz="1400" b="1" u="sng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IPOTESI  A OVEST</a:t>
            </a:r>
            <a:endParaRPr lang="it-IT" sz="1400" b="1" u="sng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fontAlgn="base">
              <a:lnSpc>
                <a:spcPct val="150000"/>
              </a:lnSpc>
              <a:buFont typeface="Wingdings" pitchFamily="2" charset="2"/>
              <a:buChar char="q"/>
            </a:pPr>
            <a:r>
              <a:rPr lang="it-IT" sz="14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it-IT" sz="1400" b="1" u="sng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TRACCIATO</a:t>
            </a:r>
            <a:endParaRPr lang="it-IT" sz="1400" b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fontAlgn="base">
              <a:lnSpc>
                <a:spcPct val="150000"/>
              </a:lnSpc>
              <a:buFont typeface="Wingdings" pitchFamily="2" charset="2"/>
              <a:buChar char="q"/>
            </a:pPr>
            <a:r>
              <a:rPr lang="it-IT" sz="14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it-IT" sz="1400" b="1" u="sng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DISMISSIONE FERROVIA ESISTENTE</a:t>
            </a:r>
          </a:p>
          <a:p>
            <a:pPr lvl="0">
              <a:lnSpc>
                <a:spcPct val="150000"/>
              </a:lnSpc>
              <a:buFont typeface="Wingdings" pitchFamily="2" charset="2"/>
              <a:buChar char="q"/>
            </a:pPr>
            <a:r>
              <a:rPr lang="it-IT" sz="1400" b="1" dirty="0" smtClean="0">
                <a:solidFill>
                  <a:srgbClr val="EEECE1">
                    <a:lumMod val="10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it-IT" sz="1400" b="1" u="sng" dirty="0" smtClean="0">
                <a:solidFill>
                  <a:srgbClr val="EEECE1">
                    <a:lumMod val="10000"/>
                  </a:srgb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PROGETTO PER FASI</a:t>
            </a:r>
          </a:p>
          <a:p>
            <a:pPr fontAlgn="base">
              <a:lnSpc>
                <a:spcPct val="150000"/>
              </a:lnSpc>
              <a:buFont typeface="Wingdings" pitchFamily="2" charset="2"/>
              <a:buChar char="q"/>
            </a:pPr>
            <a:r>
              <a:rPr lang="it-IT" sz="14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it-IT" sz="1400" b="1" u="sng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LUNGHEZZE  E  CARATTERISTICHE DEL TRACCIATO</a:t>
            </a:r>
          </a:p>
          <a:p>
            <a:pPr fontAlgn="base">
              <a:lnSpc>
                <a:spcPct val="150000"/>
              </a:lnSpc>
              <a:buFont typeface="Wingdings" pitchFamily="2" charset="2"/>
              <a:buChar char="q"/>
            </a:pPr>
            <a:r>
              <a:rPr lang="it-IT" sz="14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it-IT" sz="1400" b="1" u="sng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RISULTATI ATTESI ED EFFETTI</a:t>
            </a:r>
            <a:endParaRPr lang="it-IT" sz="1400" b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it-IT" sz="14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it-IT" sz="1400" b="1" u="sng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ASPETTI ECONOMICI</a:t>
            </a:r>
          </a:p>
          <a:p>
            <a:pPr>
              <a:lnSpc>
                <a:spcPct val="150000"/>
              </a:lnSpc>
              <a:buFont typeface="Wingdings" pitchFamily="2" charset="2"/>
              <a:buChar char="q"/>
            </a:pPr>
            <a:r>
              <a:rPr lang="it-IT" sz="14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it-IT" sz="1400" b="1" u="sng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ATTORI</a:t>
            </a:r>
          </a:p>
          <a:p>
            <a:pPr fontAlgn="base">
              <a:lnSpc>
                <a:spcPct val="150000"/>
              </a:lnSpc>
              <a:buFont typeface="Wingdings" pitchFamily="2" charset="2"/>
              <a:buChar char="q"/>
            </a:pPr>
            <a:r>
              <a:rPr lang="it-IT" sz="14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it-IT" sz="1400" b="1" u="sng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INTERFERENZE E PROBLEMATICHE DEL TRACCIATO</a:t>
            </a:r>
          </a:p>
          <a:p>
            <a:pPr fontAlgn="base">
              <a:lnSpc>
                <a:spcPct val="150000"/>
              </a:lnSpc>
              <a:buFont typeface="Wingdings" pitchFamily="2" charset="2"/>
              <a:buChar char="q"/>
            </a:pPr>
            <a:r>
              <a:rPr lang="it-IT" sz="14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it-IT" sz="1400" b="1" u="sng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AREE DA DISMETTERE</a:t>
            </a:r>
          </a:p>
          <a:p>
            <a:pPr fontAlgn="base">
              <a:lnSpc>
                <a:spcPct val="150000"/>
              </a:lnSpc>
              <a:buFont typeface="Wingdings" pitchFamily="2" charset="2"/>
              <a:buChar char="q"/>
            </a:pPr>
            <a:r>
              <a:rPr lang="it-IT" sz="1400" b="1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r>
              <a:rPr lang="it-IT" sz="1400" b="1" u="sng" dirty="0" smtClean="0">
                <a:solidFill>
                  <a:schemeClr val="bg2">
                    <a:lumMod val="1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ESEMPI E CASI STUDIO</a:t>
            </a:r>
          </a:p>
          <a:p>
            <a:pPr fontAlgn="base">
              <a:spcBef>
                <a:spcPts val="600"/>
              </a:spcBef>
              <a:buFont typeface="Wingdings" pitchFamily="2" charset="2"/>
              <a:buChar char="q"/>
            </a:pPr>
            <a:endParaRPr lang="it-IT" sz="1400" b="1" u="sng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fontAlgn="base">
              <a:lnSpc>
                <a:spcPct val="150000"/>
              </a:lnSpc>
              <a:buFont typeface="Wingdings" pitchFamily="2" charset="2"/>
              <a:buChar char="q"/>
            </a:pPr>
            <a:endParaRPr lang="it-IT" sz="1400" b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fontAlgn="base">
              <a:lnSpc>
                <a:spcPct val="150000"/>
              </a:lnSpc>
              <a:buFont typeface="Wingdings" pitchFamily="2" charset="2"/>
              <a:buChar char="q"/>
            </a:pPr>
            <a:endParaRPr lang="it-IT" sz="1400" b="1" dirty="0" smtClean="0"/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q"/>
            </a:pPr>
            <a:endParaRPr lang="it-IT" sz="1400" b="1" dirty="0" smtClean="0">
              <a:solidFill>
                <a:schemeClr val="bg2">
                  <a:lumMod val="1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it-IT" sz="1400" b="1" dirty="0" smtClean="0"/>
          </a:p>
          <a:p>
            <a:endParaRPr lang="it-IT" sz="1400" b="1" dirty="0" smtClean="0"/>
          </a:p>
          <a:p>
            <a:endParaRPr lang="it-IT" sz="1400" b="1" dirty="0" smtClean="0"/>
          </a:p>
          <a:p>
            <a:endParaRPr lang="it-IT" sz="1400" b="1" dirty="0" smtClean="0"/>
          </a:p>
          <a:p>
            <a:endParaRPr lang="it-IT" sz="1400" b="1" dirty="0" smtClean="0"/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it-IT" sz="1100" dirty="0" smtClean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it-IT" sz="1200" b="1" dirty="0" smtClean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it-IT" sz="1200" b="1" dirty="0" smtClean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it-IT" sz="1200" b="1" dirty="0" smtClean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it-IT" sz="1200" b="1" dirty="0" smtClean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it-IT" sz="1200" b="1" dirty="0" smtClean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it-IT" sz="1200" b="1" dirty="0" smtClean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it-IT" sz="1200" b="1" dirty="0" smtClean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it-IT" sz="1200" b="1" dirty="0" smtClean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it-IT" sz="1200" b="1" dirty="0" smtClean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it-IT" sz="1200" b="1" dirty="0" smtClean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it-IT" sz="1200" b="1" dirty="0" smtClean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it-IT" sz="1200" b="1" dirty="0" smtClean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it-IT" sz="1200" b="1" dirty="0" smtClean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it-IT" sz="1200" b="1" dirty="0" smtClean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1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it-IT" sz="12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it-IT" sz="1200" b="1" dirty="0" smtClean="0"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it-IT" sz="1200" b="1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200" b="1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200" b="1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t-IT" sz="1200" b="1" dirty="0" smtClean="0"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t-IT" sz="1100" dirty="0" smtClean="0"/>
              <a:t/>
            </a:r>
            <a:br>
              <a:rPr lang="it-IT" sz="1100" dirty="0" smtClean="0"/>
            </a:br>
            <a:r>
              <a:rPr lang="it-IT" sz="1100" dirty="0" smtClean="0"/>
              <a:t/>
            </a:r>
            <a:br>
              <a:rPr lang="it-IT" sz="1100" dirty="0" smtClean="0"/>
            </a:br>
            <a:r>
              <a:rPr kumimoji="0" lang="it-IT" sz="11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it-IT" sz="11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it-IT" sz="1100" b="0" i="0" u="none" strike="noStrike" cap="none" normalizeH="0" baseline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857795" y="49389"/>
            <a:ext cx="6143625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400" dirty="0" smtClean="0"/>
              <a:t>NUOVO SISTEMA FERROVIARIO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llaDiTesto 9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b="1" dirty="0" smtClean="0"/>
              <a:t>INGRANDIMENTI: FASE 1b</a:t>
            </a:r>
            <a:endParaRPr lang="it-IT" sz="1600" b="1" dirty="0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857795" y="49389"/>
            <a:ext cx="6143625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400" dirty="0" smtClean="0"/>
              <a:t>NUOVO SISTEMA FERROVIARIO</a:t>
            </a:r>
          </a:p>
        </p:txBody>
      </p:sp>
      <p:pic>
        <p:nvPicPr>
          <p:cNvPr id="5122" name="Picture 2" descr="E:\zoom3 cop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571480"/>
            <a:ext cx="8639829" cy="6106610"/>
          </a:xfrm>
          <a:prstGeom prst="rect">
            <a:avLst/>
          </a:prstGeom>
          <a:noFill/>
        </p:spPr>
      </p:pic>
      <p:sp>
        <p:nvSpPr>
          <p:cNvPr id="6" name="Ovale 5"/>
          <p:cNvSpPr/>
          <p:nvPr/>
        </p:nvSpPr>
        <p:spPr>
          <a:xfrm>
            <a:off x="5500694" y="2428868"/>
            <a:ext cx="642942" cy="571504"/>
          </a:xfrm>
          <a:prstGeom prst="ellipse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7" name="Ovale 6"/>
          <p:cNvSpPr/>
          <p:nvPr/>
        </p:nvSpPr>
        <p:spPr>
          <a:xfrm>
            <a:off x="6000760" y="4714884"/>
            <a:ext cx="642942" cy="571504"/>
          </a:xfrm>
          <a:prstGeom prst="ellipse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8" name="Ovale 7"/>
          <p:cNvSpPr/>
          <p:nvPr/>
        </p:nvSpPr>
        <p:spPr>
          <a:xfrm>
            <a:off x="6572264" y="6143644"/>
            <a:ext cx="642942" cy="571504"/>
          </a:xfrm>
          <a:prstGeom prst="ellipse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b="1" dirty="0" smtClean="0"/>
              <a:t>INGRANDIMENTI: FASE 1b</a:t>
            </a:r>
            <a:endParaRPr lang="it-IT" sz="1600" b="1" dirty="0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857795" y="49389"/>
            <a:ext cx="6143625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400" dirty="0" smtClean="0"/>
              <a:t>NUOVO SISTEMA FERROVIARIO</a:t>
            </a:r>
          </a:p>
        </p:txBody>
      </p:sp>
      <p:pic>
        <p:nvPicPr>
          <p:cNvPr id="6146" name="Picture 2" descr="E:\zoom4 cop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642918"/>
            <a:ext cx="8429684" cy="5958079"/>
          </a:xfrm>
          <a:prstGeom prst="rect">
            <a:avLst/>
          </a:prstGeom>
          <a:noFill/>
        </p:spPr>
      </p:pic>
      <p:sp>
        <p:nvSpPr>
          <p:cNvPr id="6" name="Ovale 5"/>
          <p:cNvSpPr/>
          <p:nvPr/>
        </p:nvSpPr>
        <p:spPr>
          <a:xfrm>
            <a:off x="5572132" y="2857496"/>
            <a:ext cx="642942" cy="571504"/>
          </a:xfrm>
          <a:prstGeom prst="ellipse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7" name="Ovale 6"/>
          <p:cNvSpPr/>
          <p:nvPr/>
        </p:nvSpPr>
        <p:spPr>
          <a:xfrm>
            <a:off x="6357950" y="5000636"/>
            <a:ext cx="642942" cy="571504"/>
          </a:xfrm>
          <a:prstGeom prst="ellipse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H:\INQUADRAMENTO NUOVE FASI 1 2 copi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571480"/>
            <a:ext cx="8643998" cy="6111037"/>
          </a:xfrm>
          <a:prstGeom prst="rect">
            <a:avLst/>
          </a:prstGeom>
          <a:noFill/>
        </p:spPr>
      </p:pic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b="1" dirty="0" smtClean="0"/>
              <a:t>TRACCIATO: FASE 2 E 3 (IPOTESI 1)</a:t>
            </a:r>
            <a:endParaRPr lang="it-IT" sz="1600" b="1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4857795" y="49389"/>
            <a:ext cx="6143625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400" dirty="0" smtClean="0"/>
              <a:t>NUOVO SISTEMA FERROVIARIO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428596" y="714356"/>
            <a:ext cx="2512932" cy="40011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it-IT" sz="2000" b="1" dirty="0" smtClean="0"/>
              <a:t>IPOTESI 1 (“a OVEST”)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H:\inq fase 2 zoom 1 copi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642919"/>
            <a:ext cx="8429684" cy="5959524"/>
          </a:xfrm>
          <a:prstGeom prst="rect">
            <a:avLst/>
          </a:prstGeom>
          <a:noFill/>
        </p:spPr>
      </p:pic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1" name="Ovale 10"/>
          <p:cNvSpPr/>
          <p:nvPr/>
        </p:nvSpPr>
        <p:spPr>
          <a:xfrm>
            <a:off x="5429256" y="1928802"/>
            <a:ext cx="357190" cy="357190"/>
          </a:xfrm>
          <a:prstGeom prst="ellipse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5286388"/>
            <a:ext cx="4643470" cy="1214446"/>
          </a:xfr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Autofit/>
          </a:bodyPr>
          <a:lstStyle/>
          <a:p>
            <a:pPr algn="l"/>
            <a:r>
              <a:rPr lang="it-IT" sz="1400" b="1" dirty="0" smtClean="0"/>
              <a:t/>
            </a:r>
            <a:br>
              <a:rPr lang="it-IT" sz="1400" b="1" dirty="0" smtClean="0"/>
            </a:br>
            <a:r>
              <a:rPr lang="it-IT" sz="1400" b="1" dirty="0" smtClean="0"/>
              <a:t/>
            </a:r>
            <a:br>
              <a:rPr lang="it-IT" sz="1400" b="1" dirty="0" smtClean="0"/>
            </a:br>
            <a:r>
              <a:rPr lang="it-IT" sz="1400" b="1" dirty="0" smtClean="0"/>
              <a:t/>
            </a:r>
            <a:br>
              <a:rPr lang="it-IT" sz="1400" b="1" dirty="0" smtClean="0"/>
            </a:br>
            <a:r>
              <a:rPr lang="it-IT" sz="1400" b="1" dirty="0" smtClean="0"/>
              <a:t>                    INTERFERENZA CON </a:t>
            </a:r>
            <a:r>
              <a:rPr lang="it-IT" sz="1400" b="1" u="sng" dirty="0" smtClean="0"/>
              <a:t>RETE VIARIA ORDINARIA</a:t>
            </a: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>                    </a:t>
            </a:r>
            <a:r>
              <a:rPr lang="it-IT" sz="1400" b="1" dirty="0" smtClean="0"/>
              <a:t>INTERFERENZA CON </a:t>
            </a:r>
            <a:r>
              <a:rPr lang="it-IT" sz="1400" b="1" u="sng" dirty="0" smtClean="0"/>
              <a:t>EDIFICI</a:t>
            </a: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/>
            </a:r>
            <a:br>
              <a:rPr lang="it-IT" sz="1400" dirty="0" smtClean="0"/>
            </a:br>
            <a:endParaRPr lang="it-IT" sz="1400" dirty="0" smtClean="0">
              <a:latin typeface="+mn-lt"/>
              <a:ea typeface="+mn-ea"/>
              <a:cs typeface="+mn-cs"/>
            </a:endParaRPr>
          </a:p>
        </p:txBody>
      </p:sp>
      <p:grpSp>
        <p:nvGrpSpPr>
          <p:cNvPr id="20" name="Gruppo 19"/>
          <p:cNvGrpSpPr/>
          <p:nvPr/>
        </p:nvGrpSpPr>
        <p:grpSpPr>
          <a:xfrm>
            <a:off x="642910" y="5429264"/>
            <a:ext cx="500066" cy="928694"/>
            <a:chOff x="3714744" y="785794"/>
            <a:chExt cx="500066" cy="928694"/>
          </a:xfrm>
        </p:grpSpPr>
        <p:sp>
          <p:nvSpPr>
            <p:cNvPr id="16" name="Ovale 15"/>
            <p:cNvSpPr/>
            <p:nvPr/>
          </p:nvSpPr>
          <p:spPr>
            <a:xfrm>
              <a:off x="3786182" y="785794"/>
              <a:ext cx="357190" cy="357190"/>
            </a:xfrm>
            <a:prstGeom prst="ellipse">
              <a:avLst/>
            </a:prstGeom>
            <a:noFill/>
            <a:ln w="444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rgbClr val="FFFF00"/>
                </a:solidFill>
              </a:endParaRPr>
            </a:p>
          </p:txBody>
        </p:sp>
        <p:sp>
          <p:nvSpPr>
            <p:cNvPr id="17" name="Rettangolo 16"/>
            <p:cNvSpPr/>
            <p:nvPr/>
          </p:nvSpPr>
          <p:spPr>
            <a:xfrm>
              <a:off x="3714744" y="1357298"/>
              <a:ext cx="500066" cy="357190"/>
            </a:xfrm>
            <a:prstGeom prst="rect">
              <a:avLst/>
            </a:prstGeom>
            <a:noFill/>
            <a:ln w="444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rgbClr val="FFFF00"/>
                </a:solidFill>
              </a:endParaRPr>
            </a:p>
          </p:txBody>
        </p:sp>
      </p:grpSp>
      <p:sp>
        <p:nvSpPr>
          <p:cNvPr id="18" name="Rettangolo 17"/>
          <p:cNvSpPr/>
          <p:nvPr/>
        </p:nvSpPr>
        <p:spPr>
          <a:xfrm rot="7068451">
            <a:off x="5493937" y="3722226"/>
            <a:ext cx="559925" cy="632506"/>
          </a:xfrm>
          <a:prstGeom prst="rect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b="1" dirty="0" smtClean="0"/>
              <a:t>INTERFERENZE E PROBLEMATICHE DEL TRACCIATO: FASI 2 e 3 (IPOTESI 1)</a:t>
            </a:r>
            <a:endParaRPr lang="it-IT" sz="1600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857795" y="49389"/>
            <a:ext cx="6143625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400" dirty="0" smtClean="0"/>
              <a:t>NUOVO SISTEMA FERROVIARIO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428596" y="714356"/>
            <a:ext cx="2512932" cy="40011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it-IT" sz="2000" b="1" dirty="0" smtClean="0"/>
              <a:t>IPOTESI 1 (“a OVEST”)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b="1" dirty="0" smtClean="0"/>
              <a:t>INTERFERENZE E PROBLEMATICHE DEL TRACCIATO: FASI 2 e 3 (IPOTESI 1)</a:t>
            </a:r>
            <a:endParaRPr lang="it-IT" sz="1600" b="1" dirty="0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4857795" y="49389"/>
            <a:ext cx="6143625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400" dirty="0" smtClean="0"/>
              <a:t>NUOVO SISTEMA FERROVIARIO</a:t>
            </a:r>
          </a:p>
        </p:txBody>
      </p:sp>
      <p:pic>
        <p:nvPicPr>
          <p:cNvPr id="2050" name="Picture 2" descr="C:\Documents and Settings\nazareno.franzoni\Desktop\tavola\fase 1-2 zoom 2 copi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571480"/>
            <a:ext cx="8601096" cy="6080707"/>
          </a:xfrm>
          <a:prstGeom prst="rect">
            <a:avLst/>
          </a:prstGeom>
          <a:noFill/>
        </p:spPr>
      </p:pic>
      <p:sp>
        <p:nvSpPr>
          <p:cNvPr id="7" name="Ovale 6"/>
          <p:cNvSpPr/>
          <p:nvPr/>
        </p:nvSpPr>
        <p:spPr>
          <a:xfrm>
            <a:off x="714348" y="3714752"/>
            <a:ext cx="357190" cy="357190"/>
          </a:xfrm>
          <a:prstGeom prst="ellipse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5286388"/>
            <a:ext cx="4643470" cy="1214446"/>
          </a:xfr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Autofit/>
          </a:bodyPr>
          <a:lstStyle/>
          <a:p>
            <a:pPr algn="l"/>
            <a:r>
              <a:rPr lang="it-IT" sz="1400" b="1" dirty="0" smtClean="0"/>
              <a:t/>
            </a:r>
            <a:br>
              <a:rPr lang="it-IT" sz="1400" b="1" dirty="0" smtClean="0"/>
            </a:br>
            <a:r>
              <a:rPr lang="it-IT" sz="1400" b="1" dirty="0" smtClean="0"/>
              <a:t/>
            </a:r>
            <a:br>
              <a:rPr lang="it-IT" sz="1400" b="1" dirty="0" smtClean="0"/>
            </a:br>
            <a:r>
              <a:rPr lang="it-IT" sz="1400" b="1" dirty="0" smtClean="0"/>
              <a:t/>
            </a:r>
            <a:br>
              <a:rPr lang="it-IT" sz="1400" b="1" dirty="0" smtClean="0"/>
            </a:br>
            <a:r>
              <a:rPr lang="it-IT" sz="1400" b="1" dirty="0" smtClean="0"/>
              <a:t>                    INTERFERENZA CON </a:t>
            </a:r>
            <a:r>
              <a:rPr lang="it-IT" sz="1400" b="1" u="sng" dirty="0" smtClean="0"/>
              <a:t>RETE VIARIA ORDINARIA</a:t>
            </a: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>                    </a:t>
            </a:r>
            <a:r>
              <a:rPr lang="it-IT" sz="1400" b="1" dirty="0" smtClean="0"/>
              <a:t>PROBLEMI </a:t>
            </a:r>
            <a:r>
              <a:rPr lang="it-IT" sz="1400" b="1" dirty="0" err="1" smtClean="0"/>
              <a:t>DI</a:t>
            </a:r>
            <a:r>
              <a:rPr lang="it-IT" sz="1400" b="1" dirty="0" smtClean="0"/>
              <a:t> </a:t>
            </a:r>
            <a:r>
              <a:rPr lang="it-IT" sz="1400" b="1" u="sng" dirty="0" smtClean="0"/>
              <a:t>CARATTERE AMBIENTALE</a:t>
            </a: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/>
            </a:r>
            <a:br>
              <a:rPr lang="it-IT" sz="1400" dirty="0" smtClean="0"/>
            </a:br>
            <a:endParaRPr lang="it-IT" sz="1400" dirty="0" smtClean="0">
              <a:latin typeface="+mn-lt"/>
              <a:ea typeface="+mn-ea"/>
              <a:cs typeface="+mn-cs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15994" y="671436"/>
            <a:ext cx="2512932" cy="40011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it-IT" sz="2000" b="1" dirty="0" smtClean="0"/>
              <a:t>IPOTESI 1 (“a OVEST”)</a:t>
            </a:r>
          </a:p>
        </p:txBody>
      </p:sp>
      <p:sp>
        <p:nvSpPr>
          <p:cNvPr id="13" name="Ovale 12"/>
          <p:cNvSpPr/>
          <p:nvPr/>
        </p:nvSpPr>
        <p:spPr>
          <a:xfrm>
            <a:off x="714348" y="5429264"/>
            <a:ext cx="357190" cy="357190"/>
          </a:xfrm>
          <a:prstGeom prst="ellipse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642910" y="6000768"/>
            <a:ext cx="500066" cy="357190"/>
          </a:xfrm>
          <a:prstGeom prst="rect">
            <a:avLst/>
          </a:prstGeom>
          <a:noFill/>
          <a:ln w="44450">
            <a:solidFill>
              <a:srgbClr val="FA860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6" name="Ovale 15"/>
          <p:cNvSpPr/>
          <p:nvPr/>
        </p:nvSpPr>
        <p:spPr>
          <a:xfrm>
            <a:off x="1357290" y="3571876"/>
            <a:ext cx="357190" cy="357190"/>
          </a:xfrm>
          <a:prstGeom prst="ellipse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5072066" y="3643314"/>
            <a:ext cx="3286148" cy="357190"/>
          </a:xfrm>
          <a:prstGeom prst="rect">
            <a:avLst/>
          </a:prstGeom>
          <a:noFill/>
          <a:ln w="44450">
            <a:solidFill>
              <a:srgbClr val="FA8606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b="1" dirty="0" smtClean="0"/>
              <a:t>INTERFERENZE E PROBLEMATICHE DEL TRACCIATO: FASI 2 e 3 (IPOTESI 1)</a:t>
            </a:r>
            <a:endParaRPr lang="it-IT" sz="1600" b="1" dirty="0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4857795" y="49389"/>
            <a:ext cx="6143625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400" dirty="0" smtClean="0"/>
              <a:t>NUOVO SISTEMA FERROVIARIO</a:t>
            </a:r>
          </a:p>
        </p:txBody>
      </p:sp>
      <p:pic>
        <p:nvPicPr>
          <p:cNvPr id="3074" name="Picture 2" descr="C:\Documents and Settings\nazareno.franzoni\Desktop\tavola\fase 1 zoom 3 copi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710" y="571480"/>
            <a:ext cx="8589106" cy="6072230"/>
          </a:xfrm>
          <a:prstGeom prst="rect">
            <a:avLst/>
          </a:prstGeom>
          <a:noFill/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5286388"/>
            <a:ext cx="4643470" cy="1214446"/>
          </a:xfr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Autofit/>
          </a:bodyPr>
          <a:lstStyle/>
          <a:p>
            <a:pPr algn="l"/>
            <a:r>
              <a:rPr lang="it-IT" sz="1400" b="1" dirty="0" smtClean="0"/>
              <a:t/>
            </a:r>
            <a:br>
              <a:rPr lang="it-IT" sz="1400" b="1" dirty="0" smtClean="0"/>
            </a:br>
            <a:r>
              <a:rPr lang="it-IT" sz="1400" b="1" dirty="0" smtClean="0"/>
              <a:t/>
            </a:r>
            <a:br>
              <a:rPr lang="it-IT" sz="1400" b="1" dirty="0" smtClean="0"/>
            </a:br>
            <a:r>
              <a:rPr lang="it-IT" sz="1400" b="1" dirty="0" smtClean="0"/>
              <a:t/>
            </a:r>
            <a:br>
              <a:rPr lang="it-IT" sz="1400" b="1" dirty="0" smtClean="0"/>
            </a:br>
            <a:r>
              <a:rPr lang="it-IT" sz="1400" b="1" dirty="0" smtClean="0"/>
              <a:t>                    INTERFERENZA CON </a:t>
            </a:r>
            <a:r>
              <a:rPr lang="it-IT" sz="1400" b="1" u="sng" dirty="0" smtClean="0"/>
              <a:t>RETE VIARIA ORDINARIA</a:t>
            </a: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>                    </a:t>
            </a:r>
            <a:r>
              <a:rPr lang="it-IT" sz="1400" b="1" dirty="0" smtClean="0"/>
              <a:t>INTERFERENZA CON </a:t>
            </a:r>
            <a:r>
              <a:rPr lang="it-IT" sz="1400" b="1" u="sng" dirty="0" smtClean="0"/>
              <a:t>EDIFICI</a:t>
            </a: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/>
            </a:r>
            <a:br>
              <a:rPr lang="it-IT" sz="1400" dirty="0" smtClean="0"/>
            </a:br>
            <a:endParaRPr lang="it-IT" sz="1400" dirty="0" smtClean="0">
              <a:latin typeface="+mn-lt"/>
              <a:ea typeface="+mn-ea"/>
              <a:cs typeface="+mn-cs"/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642910" y="5429264"/>
            <a:ext cx="500066" cy="928694"/>
            <a:chOff x="3714744" y="785794"/>
            <a:chExt cx="500066" cy="928694"/>
          </a:xfrm>
        </p:grpSpPr>
        <p:sp>
          <p:nvSpPr>
            <p:cNvPr id="9" name="Ovale 8"/>
            <p:cNvSpPr/>
            <p:nvPr/>
          </p:nvSpPr>
          <p:spPr>
            <a:xfrm>
              <a:off x="3786182" y="785794"/>
              <a:ext cx="357190" cy="357190"/>
            </a:xfrm>
            <a:prstGeom prst="ellipse">
              <a:avLst/>
            </a:prstGeom>
            <a:noFill/>
            <a:ln w="444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rgbClr val="FFFF00"/>
                </a:solidFill>
              </a:endParaRPr>
            </a:p>
          </p:txBody>
        </p:sp>
        <p:sp>
          <p:nvSpPr>
            <p:cNvPr id="10" name="Rettangolo 9"/>
            <p:cNvSpPr/>
            <p:nvPr/>
          </p:nvSpPr>
          <p:spPr>
            <a:xfrm>
              <a:off x="3714744" y="1357298"/>
              <a:ext cx="500066" cy="357190"/>
            </a:xfrm>
            <a:prstGeom prst="rect">
              <a:avLst/>
            </a:prstGeom>
            <a:noFill/>
            <a:ln w="444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rgbClr val="FFFF00"/>
                </a:solidFill>
              </a:endParaRPr>
            </a:p>
          </p:txBody>
        </p:sp>
      </p:grpSp>
      <p:sp>
        <p:nvSpPr>
          <p:cNvPr id="11" name="Rettangolo 10"/>
          <p:cNvSpPr/>
          <p:nvPr/>
        </p:nvSpPr>
        <p:spPr>
          <a:xfrm>
            <a:off x="428596" y="714356"/>
            <a:ext cx="2512932" cy="40011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it-IT" sz="2000" b="1" dirty="0" smtClean="0"/>
              <a:t>IPOTESI 1 (“a OVEST”)</a:t>
            </a:r>
          </a:p>
        </p:txBody>
      </p:sp>
      <p:sp>
        <p:nvSpPr>
          <p:cNvPr id="13" name="Ovale 12"/>
          <p:cNvSpPr/>
          <p:nvPr/>
        </p:nvSpPr>
        <p:spPr>
          <a:xfrm>
            <a:off x="4357686" y="3714752"/>
            <a:ext cx="357190" cy="357190"/>
          </a:xfrm>
          <a:prstGeom prst="ellipse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b="1" dirty="0" smtClean="0"/>
              <a:t>INTERFERENZE E PROBLEMATICHE DEL TRACCIATO: FASI 2 e 3 (IPOTESI 1)</a:t>
            </a:r>
            <a:endParaRPr lang="it-IT" sz="1600" b="1" dirty="0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4857795" y="49389"/>
            <a:ext cx="6143625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400" dirty="0" smtClean="0"/>
              <a:t>NUOVO SISTEMA FERROVIARIO</a:t>
            </a:r>
          </a:p>
        </p:txBody>
      </p:sp>
      <p:pic>
        <p:nvPicPr>
          <p:cNvPr id="4098" name="Picture 2" descr="C:\Documents and Settings\nazareno.franzoni\Desktop\tavola\fase 1 zoom 4 cop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2" y="571480"/>
            <a:ext cx="8643966" cy="6109533"/>
          </a:xfrm>
          <a:prstGeom prst="rect">
            <a:avLst/>
          </a:prstGeom>
          <a:noFill/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5286388"/>
            <a:ext cx="4643470" cy="1214446"/>
          </a:xfr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Autofit/>
          </a:bodyPr>
          <a:lstStyle/>
          <a:p>
            <a:pPr algn="l"/>
            <a:r>
              <a:rPr lang="it-IT" sz="1400" b="1" dirty="0" smtClean="0"/>
              <a:t/>
            </a:r>
            <a:br>
              <a:rPr lang="it-IT" sz="1400" b="1" dirty="0" smtClean="0"/>
            </a:br>
            <a:r>
              <a:rPr lang="it-IT" sz="1400" b="1" dirty="0" smtClean="0"/>
              <a:t/>
            </a:r>
            <a:br>
              <a:rPr lang="it-IT" sz="1400" b="1" dirty="0" smtClean="0"/>
            </a:br>
            <a:r>
              <a:rPr lang="it-IT" sz="1400" b="1" dirty="0" smtClean="0"/>
              <a:t/>
            </a:r>
            <a:br>
              <a:rPr lang="it-IT" sz="1400" b="1" dirty="0" smtClean="0"/>
            </a:br>
            <a:r>
              <a:rPr lang="it-IT" sz="1400" b="1" dirty="0" smtClean="0"/>
              <a:t>                    INTERFERENZA CON </a:t>
            </a:r>
            <a:r>
              <a:rPr lang="it-IT" sz="1400" b="1" u="sng" dirty="0" smtClean="0"/>
              <a:t>RETE VIARIA ORDINARIA</a:t>
            </a: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>                    </a:t>
            </a:r>
            <a:r>
              <a:rPr lang="it-IT" sz="1400" b="1" dirty="0" smtClean="0"/>
              <a:t>INTERFERENZA CON </a:t>
            </a:r>
            <a:r>
              <a:rPr lang="it-IT" sz="1400" b="1" u="sng" dirty="0" smtClean="0"/>
              <a:t>EDIFICI</a:t>
            </a: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/>
            </a:r>
            <a:br>
              <a:rPr lang="it-IT" sz="1400" dirty="0" smtClean="0"/>
            </a:br>
            <a:endParaRPr lang="it-IT" sz="1400" dirty="0" smtClean="0">
              <a:latin typeface="+mn-lt"/>
              <a:ea typeface="+mn-ea"/>
              <a:cs typeface="+mn-cs"/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642910" y="5429264"/>
            <a:ext cx="500066" cy="928694"/>
            <a:chOff x="3714744" y="785794"/>
            <a:chExt cx="500066" cy="928694"/>
          </a:xfrm>
        </p:grpSpPr>
        <p:sp>
          <p:nvSpPr>
            <p:cNvPr id="9" name="Ovale 8"/>
            <p:cNvSpPr/>
            <p:nvPr/>
          </p:nvSpPr>
          <p:spPr>
            <a:xfrm>
              <a:off x="3786182" y="785794"/>
              <a:ext cx="357190" cy="357190"/>
            </a:xfrm>
            <a:prstGeom prst="ellipse">
              <a:avLst/>
            </a:prstGeom>
            <a:noFill/>
            <a:ln w="444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rgbClr val="FFFF00"/>
                </a:solidFill>
              </a:endParaRPr>
            </a:p>
          </p:txBody>
        </p:sp>
        <p:sp>
          <p:nvSpPr>
            <p:cNvPr id="10" name="Rettangolo 9"/>
            <p:cNvSpPr/>
            <p:nvPr/>
          </p:nvSpPr>
          <p:spPr>
            <a:xfrm>
              <a:off x="3714744" y="1357298"/>
              <a:ext cx="500066" cy="357190"/>
            </a:xfrm>
            <a:prstGeom prst="rect">
              <a:avLst/>
            </a:prstGeom>
            <a:noFill/>
            <a:ln w="444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rgbClr val="FFFF00"/>
                </a:solidFill>
              </a:endParaRPr>
            </a:p>
          </p:txBody>
        </p:sp>
      </p:grpSp>
      <p:sp>
        <p:nvSpPr>
          <p:cNvPr id="11" name="Rettangolo 10"/>
          <p:cNvSpPr/>
          <p:nvPr/>
        </p:nvSpPr>
        <p:spPr>
          <a:xfrm>
            <a:off x="428596" y="714356"/>
            <a:ext cx="2512932" cy="40011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it-IT" sz="2000" b="1" dirty="0" smtClean="0"/>
              <a:t>IPOTESI 1 (“a OVEST”)</a:t>
            </a:r>
          </a:p>
        </p:txBody>
      </p:sp>
      <p:sp>
        <p:nvSpPr>
          <p:cNvPr id="14" name="Ovale 13"/>
          <p:cNvSpPr/>
          <p:nvPr/>
        </p:nvSpPr>
        <p:spPr>
          <a:xfrm>
            <a:off x="7643834" y="5143512"/>
            <a:ext cx="357190" cy="357190"/>
          </a:xfrm>
          <a:prstGeom prst="ellipse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6" name="Ovale 15"/>
          <p:cNvSpPr/>
          <p:nvPr/>
        </p:nvSpPr>
        <p:spPr>
          <a:xfrm>
            <a:off x="8358214" y="5786454"/>
            <a:ext cx="357190" cy="357190"/>
          </a:xfrm>
          <a:prstGeom prst="ellipse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b="1" dirty="0" smtClean="0"/>
              <a:t>INTERFERENZE E PROBLEMATICHE DEL TRACCIATO: FASI 2 e 3 (IPOTESI 1)</a:t>
            </a:r>
            <a:endParaRPr lang="it-IT" sz="1600" b="1" dirty="0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4857795" y="49389"/>
            <a:ext cx="6143625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400" dirty="0" smtClean="0"/>
              <a:t>NUOVO SISTEMA FERROVIARIO</a:t>
            </a:r>
          </a:p>
        </p:txBody>
      </p:sp>
      <p:pic>
        <p:nvPicPr>
          <p:cNvPr id="5123" name="Picture 3" descr="H:\fase 1 zoom 5 copi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642919"/>
            <a:ext cx="8387008" cy="5929354"/>
          </a:xfrm>
          <a:prstGeom prst="rect">
            <a:avLst/>
          </a:prstGeom>
          <a:noFill/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5286388"/>
            <a:ext cx="4643470" cy="1214446"/>
          </a:xfr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Autofit/>
          </a:bodyPr>
          <a:lstStyle/>
          <a:p>
            <a:pPr algn="l"/>
            <a:r>
              <a:rPr lang="it-IT" sz="1400" b="1" dirty="0" smtClean="0"/>
              <a:t/>
            </a:r>
            <a:br>
              <a:rPr lang="it-IT" sz="1400" b="1" dirty="0" smtClean="0"/>
            </a:br>
            <a:r>
              <a:rPr lang="it-IT" sz="1400" b="1" dirty="0" smtClean="0"/>
              <a:t/>
            </a:r>
            <a:br>
              <a:rPr lang="it-IT" sz="1400" b="1" dirty="0" smtClean="0"/>
            </a:br>
            <a:r>
              <a:rPr lang="it-IT" sz="1400" b="1" dirty="0" smtClean="0"/>
              <a:t/>
            </a:r>
            <a:br>
              <a:rPr lang="it-IT" sz="1400" b="1" dirty="0" smtClean="0"/>
            </a:br>
            <a:r>
              <a:rPr lang="it-IT" sz="1400" b="1" dirty="0" smtClean="0"/>
              <a:t>                    INTERFERENZA CON </a:t>
            </a:r>
            <a:r>
              <a:rPr lang="it-IT" sz="1400" b="1" u="sng" dirty="0" smtClean="0"/>
              <a:t>RETE VIARIA ORDINARIA</a:t>
            </a: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>                    </a:t>
            </a:r>
            <a:r>
              <a:rPr lang="it-IT" sz="1400" b="1" dirty="0" smtClean="0"/>
              <a:t>INTERFERENZA CON </a:t>
            </a:r>
            <a:r>
              <a:rPr lang="it-IT" sz="1400" b="1" u="sng" dirty="0" smtClean="0"/>
              <a:t>EDIFICI</a:t>
            </a: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/>
            </a:r>
            <a:br>
              <a:rPr lang="it-IT" sz="1400" dirty="0" smtClean="0"/>
            </a:br>
            <a:endParaRPr lang="it-IT" sz="1400" dirty="0" smtClean="0">
              <a:latin typeface="+mn-lt"/>
              <a:ea typeface="+mn-ea"/>
              <a:cs typeface="+mn-cs"/>
            </a:endParaRPr>
          </a:p>
        </p:txBody>
      </p:sp>
      <p:sp>
        <p:nvSpPr>
          <p:cNvPr id="9" name="Ovale 8"/>
          <p:cNvSpPr/>
          <p:nvPr/>
        </p:nvSpPr>
        <p:spPr>
          <a:xfrm>
            <a:off x="714348" y="5429264"/>
            <a:ext cx="357190" cy="357190"/>
          </a:xfrm>
          <a:prstGeom prst="ellipse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642910" y="6000768"/>
            <a:ext cx="500066" cy="357190"/>
          </a:xfrm>
          <a:prstGeom prst="rect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428596" y="714356"/>
            <a:ext cx="2512932" cy="40011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it-IT" sz="2000" b="1" dirty="0" smtClean="0"/>
              <a:t>IPOTESI 1 (“a OVEST”)</a:t>
            </a:r>
          </a:p>
        </p:txBody>
      </p:sp>
      <p:sp>
        <p:nvSpPr>
          <p:cNvPr id="13" name="Ovale 12"/>
          <p:cNvSpPr/>
          <p:nvPr/>
        </p:nvSpPr>
        <p:spPr>
          <a:xfrm>
            <a:off x="4000496" y="3571876"/>
            <a:ext cx="357190" cy="357190"/>
          </a:xfrm>
          <a:prstGeom prst="ellipse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4" name="Ovale 13"/>
          <p:cNvSpPr/>
          <p:nvPr/>
        </p:nvSpPr>
        <p:spPr>
          <a:xfrm>
            <a:off x="6215074" y="5643578"/>
            <a:ext cx="357190" cy="357190"/>
          </a:xfrm>
          <a:prstGeom prst="ellipse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1571604" y="2000240"/>
            <a:ext cx="571504" cy="642942"/>
          </a:xfrm>
          <a:prstGeom prst="rect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b="1" dirty="0" smtClean="0"/>
              <a:t>INTERFERENZE E PROBLEMATICHE DEL TRACCIATO: FASI 2 e 3 (IPOTESI 1)</a:t>
            </a:r>
            <a:endParaRPr lang="it-IT" sz="1600" b="1" dirty="0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4857795" y="49389"/>
            <a:ext cx="6143625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400" dirty="0" smtClean="0"/>
              <a:t>NUOVO SISTEMA FERROVIARIO</a:t>
            </a:r>
          </a:p>
        </p:txBody>
      </p:sp>
      <p:pic>
        <p:nvPicPr>
          <p:cNvPr id="6147" name="Picture 3" descr="H:\fase 1 zoom 6 copi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571480"/>
            <a:ext cx="8572560" cy="6060533"/>
          </a:xfrm>
          <a:prstGeom prst="rect">
            <a:avLst/>
          </a:prstGeom>
          <a:noFill/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5286388"/>
            <a:ext cx="4643470" cy="1214446"/>
          </a:xfr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Autofit/>
          </a:bodyPr>
          <a:lstStyle/>
          <a:p>
            <a:pPr algn="l"/>
            <a:r>
              <a:rPr lang="it-IT" sz="1400" b="1" dirty="0" smtClean="0"/>
              <a:t/>
            </a:r>
            <a:br>
              <a:rPr lang="it-IT" sz="1400" b="1" dirty="0" smtClean="0"/>
            </a:br>
            <a:r>
              <a:rPr lang="it-IT" sz="1400" b="1" dirty="0" smtClean="0"/>
              <a:t/>
            </a:r>
            <a:br>
              <a:rPr lang="it-IT" sz="1400" b="1" dirty="0" smtClean="0"/>
            </a:br>
            <a:r>
              <a:rPr lang="it-IT" sz="1400" b="1" dirty="0" smtClean="0"/>
              <a:t/>
            </a:r>
            <a:br>
              <a:rPr lang="it-IT" sz="1400" b="1" dirty="0" smtClean="0"/>
            </a:br>
            <a:r>
              <a:rPr lang="it-IT" sz="1400" b="1" dirty="0" smtClean="0"/>
              <a:t>                    INTERFERENZA CON </a:t>
            </a:r>
            <a:r>
              <a:rPr lang="it-IT" sz="1400" b="1" u="sng" dirty="0" smtClean="0"/>
              <a:t>RETE VIARIA ORDINARIA</a:t>
            </a: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>                    </a:t>
            </a:r>
            <a:r>
              <a:rPr lang="it-IT" sz="1400" b="1" dirty="0" smtClean="0"/>
              <a:t>INTERFERENZA CON </a:t>
            </a:r>
            <a:r>
              <a:rPr lang="it-IT" sz="1400" b="1" u="sng" dirty="0" smtClean="0"/>
              <a:t>EDIFICI</a:t>
            </a: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/>
            </a:r>
            <a:br>
              <a:rPr lang="it-IT" sz="1400" dirty="0" smtClean="0"/>
            </a:br>
            <a:endParaRPr lang="it-IT" sz="1400" dirty="0" smtClean="0">
              <a:latin typeface="+mn-lt"/>
              <a:ea typeface="+mn-ea"/>
              <a:cs typeface="+mn-cs"/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642910" y="5429264"/>
            <a:ext cx="500066" cy="928694"/>
            <a:chOff x="3714744" y="785794"/>
            <a:chExt cx="500066" cy="928694"/>
          </a:xfrm>
        </p:grpSpPr>
        <p:sp>
          <p:nvSpPr>
            <p:cNvPr id="9" name="Ovale 8"/>
            <p:cNvSpPr/>
            <p:nvPr/>
          </p:nvSpPr>
          <p:spPr>
            <a:xfrm>
              <a:off x="3786182" y="785794"/>
              <a:ext cx="357190" cy="357190"/>
            </a:xfrm>
            <a:prstGeom prst="ellipse">
              <a:avLst/>
            </a:prstGeom>
            <a:noFill/>
            <a:ln w="444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rgbClr val="FFFF00"/>
                </a:solidFill>
              </a:endParaRPr>
            </a:p>
          </p:txBody>
        </p:sp>
        <p:sp>
          <p:nvSpPr>
            <p:cNvPr id="10" name="Rettangolo 9"/>
            <p:cNvSpPr/>
            <p:nvPr/>
          </p:nvSpPr>
          <p:spPr>
            <a:xfrm>
              <a:off x="3714744" y="1357298"/>
              <a:ext cx="500066" cy="357190"/>
            </a:xfrm>
            <a:prstGeom prst="rect">
              <a:avLst/>
            </a:prstGeom>
            <a:noFill/>
            <a:ln w="444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rgbClr val="FFFF00"/>
                </a:solidFill>
              </a:endParaRPr>
            </a:p>
          </p:txBody>
        </p:sp>
      </p:grpSp>
      <p:sp>
        <p:nvSpPr>
          <p:cNvPr id="11" name="Rettangolo 10"/>
          <p:cNvSpPr/>
          <p:nvPr/>
        </p:nvSpPr>
        <p:spPr>
          <a:xfrm>
            <a:off x="428596" y="714356"/>
            <a:ext cx="2512932" cy="40011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it-IT" sz="2000" b="1" dirty="0" smtClean="0"/>
              <a:t>IPOTESI 1 (“a OVEST”)</a:t>
            </a:r>
          </a:p>
        </p:txBody>
      </p:sp>
      <p:sp>
        <p:nvSpPr>
          <p:cNvPr id="13" name="Ovale 12"/>
          <p:cNvSpPr/>
          <p:nvPr/>
        </p:nvSpPr>
        <p:spPr>
          <a:xfrm>
            <a:off x="7500958" y="4714884"/>
            <a:ext cx="357190" cy="357190"/>
          </a:xfrm>
          <a:prstGeom prst="ellipse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6786578" y="4572008"/>
            <a:ext cx="500066" cy="571504"/>
          </a:xfrm>
          <a:prstGeom prst="rect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sellaDiTesto 11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b="1" dirty="0" smtClean="0"/>
              <a:t>INTERFERENZE E PROBLEMATICHE DEL TRACCIATO: FASI 2 e 3 (IPOTESI 1)</a:t>
            </a:r>
            <a:endParaRPr lang="it-IT" sz="1600" b="1" dirty="0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4857795" y="49389"/>
            <a:ext cx="6143625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400" dirty="0" smtClean="0"/>
              <a:t>NUOVO SISTEMA FERROVIARIO</a:t>
            </a:r>
          </a:p>
        </p:txBody>
      </p:sp>
      <p:pic>
        <p:nvPicPr>
          <p:cNvPr id="1027" name="Picture 3" descr="H:\fase 1 zoom 7 copi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937" y="571480"/>
            <a:ext cx="8560343" cy="6051896"/>
          </a:xfrm>
          <a:prstGeom prst="rect">
            <a:avLst/>
          </a:prstGeom>
          <a:noFill/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5286388"/>
            <a:ext cx="4643470" cy="1214446"/>
          </a:xfr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noAutofit/>
          </a:bodyPr>
          <a:lstStyle/>
          <a:p>
            <a:pPr algn="l"/>
            <a:r>
              <a:rPr lang="it-IT" sz="1400" b="1" dirty="0" smtClean="0"/>
              <a:t/>
            </a:r>
            <a:br>
              <a:rPr lang="it-IT" sz="1400" b="1" dirty="0" smtClean="0"/>
            </a:br>
            <a:r>
              <a:rPr lang="it-IT" sz="1400" b="1" dirty="0" smtClean="0"/>
              <a:t/>
            </a:r>
            <a:br>
              <a:rPr lang="it-IT" sz="1400" b="1" dirty="0" smtClean="0"/>
            </a:br>
            <a:r>
              <a:rPr lang="it-IT" sz="1400" b="1" dirty="0" smtClean="0"/>
              <a:t/>
            </a:r>
            <a:br>
              <a:rPr lang="it-IT" sz="1400" b="1" dirty="0" smtClean="0"/>
            </a:br>
            <a:r>
              <a:rPr lang="it-IT" sz="1400" b="1" dirty="0" smtClean="0"/>
              <a:t>                    INTERFERENZA CON </a:t>
            </a:r>
            <a:r>
              <a:rPr lang="it-IT" sz="1400" b="1" u="sng" dirty="0" smtClean="0"/>
              <a:t>RETE VIARIA ORDINARIA</a:t>
            </a: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>                    </a:t>
            </a:r>
            <a:r>
              <a:rPr lang="it-IT" sz="1400" b="1" dirty="0" smtClean="0"/>
              <a:t>INTERFERENZA CON </a:t>
            </a:r>
            <a:r>
              <a:rPr lang="it-IT" sz="1400" b="1" u="sng" dirty="0" smtClean="0"/>
              <a:t>EDIFICI</a:t>
            </a: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/>
            </a:r>
            <a:br>
              <a:rPr lang="it-IT" sz="1400" dirty="0" smtClean="0"/>
            </a:br>
            <a:endParaRPr lang="it-IT" sz="1400" dirty="0" smtClean="0">
              <a:latin typeface="+mn-lt"/>
              <a:ea typeface="+mn-ea"/>
              <a:cs typeface="+mn-cs"/>
            </a:endParaRPr>
          </a:p>
        </p:txBody>
      </p:sp>
      <p:grpSp>
        <p:nvGrpSpPr>
          <p:cNvPr id="7" name="Gruppo 6"/>
          <p:cNvGrpSpPr/>
          <p:nvPr/>
        </p:nvGrpSpPr>
        <p:grpSpPr>
          <a:xfrm>
            <a:off x="642910" y="5429264"/>
            <a:ext cx="500066" cy="928694"/>
            <a:chOff x="3714744" y="785794"/>
            <a:chExt cx="500066" cy="928694"/>
          </a:xfrm>
        </p:grpSpPr>
        <p:sp>
          <p:nvSpPr>
            <p:cNvPr id="8" name="Ovale 7"/>
            <p:cNvSpPr/>
            <p:nvPr/>
          </p:nvSpPr>
          <p:spPr>
            <a:xfrm>
              <a:off x="3786182" y="785794"/>
              <a:ext cx="357190" cy="357190"/>
            </a:xfrm>
            <a:prstGeom prst="ellipse">
              <a:avLst/>
            </a:prstGeom>
            <a:noFill/>
            <a:ln w="444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rgbClr val="FFFF00"/>
                </a:solidFill>
              </a:endParaRPr>
            </a:p>
          </p:txBody>
        </p:sp>
        <p:sp>
          <p:nvSpPr>
            <p:cNvPr id="10" name="Rettangolo 9"/>
            <p:cNvSpPr/>
            <p:nvPr/>
          </p:nvSpPr>
          <p:spPr>
            <a:xfrm>
              <a:off x="3714744" y="1357298"/>
              <a:ext cx="500066" cy="357190"/>
            </a:xfrm>
            <a:prstGeom prst="rect">
              <a:avLst/>
            </a:prstGeom>
            <a:noFill/>
            <a:ln w="444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rgbClr val="FFFF00"/>
                </a:solidFill>
              </a:endParaRPr>
            </a:p>
          </p:txBody>
        </p:sp>
      </p:grpSp>
      <p:sp>
        <p:nvSpPr>
          <p:cNvPr id="11" name="Rettangolo 10"/>
          <p:cNvSpPr/>
          <p:nvPr/>
        </p:nvSpPr>
        <p:spPr>
          <a:xfrm>
            <a:off x="428596" y="714356"/>
            <a:ext cx="2512932" cy="40011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it-IT" sz="2000" b="1" dirty="0" smtClean="0"/>
              <a:t>IPOTESI 1 (“a OVEST”)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b="1" dirty="0" smtClean="0"/>
              <a:t>OBIETTIVI</a:t>
            </a:r>
            <a:endParaRPr lang="it-IT" b="1" dirty="0"/>
          </a:p>
        </p:txBody>
      </p:sp>
      <p:sp>
        <p:nvSpPr>
          <p:cNvPr id="5" name="Rettangolo 4"/>
          <p:cNvSpPr/>
          <p:nvPr/>
        </p:nvSpPr>
        <p:spPr>
          <a:xfrm>
            <a:off x="214282" y="811344"/>
            <a:ext cx="17573748" cy="5155257"/>
          </a:xfrm>
          <a:prstGeom prst="rect">
            <a:avLst/>
          </a:prstGeom>
        </p:spPr>
        <p:txBody>
          <a:bodyPr wrap="square" numCol="2" spcCol="180000">
            <a:spAutoFit/>
          </a:bodyPr>
          <a:lstStyle/>
          <a:p>
            <a:r>
              <a:rPr lang="it-IT" sz="2000" b="1" u="sng" dirty="0" smtClean="0"/>
              <a:t>Obiettivo di mandato</a:t>
            </a:r>
            <a:endParaRPr lang="it-IT" sz="2000" u="sng" dirty="0" smtClean="0"/>
          </a:p>
          <a:p>
            <a:pPr>
              <a:spcBef>
                <a:spcPts val="600"/>
              </a:spcBef>
            </a:pPr>
            <a:r>
              <a:rPr lang="it-IT" b="1" dirty="0" smtClean="0"/>
              <a:t>Riqualificazione del sistema ferroviario mantovano            </a:t>
            </a:r>
          </a:p>
          <a:p>
            <a:r>
              <a:rPr lang="it-IT" sz="1600" dirty="0" smtClean="0"/>
              <a:t> </a:t>
            </a:r>
          </a:p>
          <a:p>
            <a:r>
              <a:rPr lang="it-IT" sz="2000" b="1" u="sng" dirty="0" smtClean="0"/>
              <a:t>Obiettivo del progetto</a:t>
            </a:r>
          </a:p>
          <a:p>
            <a:pPr>
              <a:spcBef>
                <a:spcPts val="600"/>
              </a:spcBef>
            </a:pPr>
            <a:r>
              <a:rPr lang="it-IT" dirty="0" smtClean="0"/>
              <a:t>Il sistema ferroviario attuale rappresenta </a:t>
            </a:r>
            <a:r>
              <a:rPr lang="it-IT" b="1" u="sng" dirty="0" smtClean="0"/>
              <a:t>un grave pericolo per la città </a:t>
            </a:r>
            <a:r>
              <a:rPr lang="it-IT" dirty="0" smtClean="0"/>
              <a:t>ed i suoi fabbricati; esso </a:t>
            </a:r>
            <a:r>
              <a:rPr lang="it-IT" b="1" u="sng" dirty="0" smtClean="0"/>
              <a:t>limita la fluidità del traffico</a:t>
            </a:r>
            <a:r>
              <a:rPr lang="it-IT" dirty="0" smtClean="0"/>
              <a:t> e </a:t>
            </a:r>
            <a:r>
              <a:rPr lang="it-IT" b="1" u="sng" dirty="0" smtClean="0"/>
              <a:t>lo sviluppo del territorio</a:t>
            </a:r>
            <a:r>
              <a:rPr lang="it-IT" dirty="0" smtClean="0"/>
              <a:t>.</a:t>
            </a:r>
          </a:p>
          <a:p>
            <a:pPr>
              <a:spcBef>
                <a:spcPts val="600"/>
              </a:spcBef>
            </a:pPr>
            <a:r>
              <a:rPr lang="it-IT" dirty="0" smtClean="0"/>
              <a:t>Inoltre lo </a:t>
            </a:r>
            <a:r>
              <a:rPr lang="it-IT" b="1" dirty="0" smtClean="0"/>
              <a:t>scalo intermodale di </a:t>
            </a:r>
            <a:r>
              <a:rPr lang="it-IT" b="1" dirty="0" err="1" smtClean="0"/>
              <a:t>Valdaro</a:t>
            </a:r>
            <a:r>
              <a:rPr lang="it-IT" b="1" dirty="0" smtClean="0"/>
              <a:t>  </a:t>
            </a:r>
            <a:r>
              <a:rPr lang="it-IT" dirty="0" smtClean="0"/>
              <a:t>sta crescendo e necessita di un adeguato collegamento ferroviario, diverso da quello attuale. </a:t>
            </a:r>
          </a:p>
          <a:p>
            <a:r>
              <a:rPr lang="it-IT" dirty="0" smtClean="0"/>
              <a:t>Bisogna far seguire alle merci percorsi diversi e alternativi dagli attuali.</a:t>
            </a:r>
          </a:p>
          <a:p>
            <a:pPr>
              <a:spcBef>
                <a:spcPts val="600"/>
              </a:spcBef>
            </a:pPr>
            <a:r>
              <a:rPr lang="it-IT" dirty="0" smtClean="0"/>
              <a:t>In questi ultimi Mantova ha visto crescere attorno a se i comuni di Virgilio, </a:t>
            </a:r>
            <a:r>
              <a:rPr lang="it-IT" dirty="0" err="1" smtClean="0"/>
              <a:t>Curtatone</a:t>
            </a:r>
            <a:r>
              <a:rPr lang="it-IT" dirty="0" smtClean="0"/>
              <a:t>, Porto Mantovano e San Giorgio con i quali quotidianamente è legato da spostamenti di ingresso-uscita alla città. Ognuno di questi comuni è in relazione con una - se pur piccola - stazione ferroviaria. E' possibile dunque pensare che le destinazioni alle città limitrofe inizino da queste stazioni: queste potrebbero essere raggiunte da un tram su gomma metropolitana leggera di superficie che sfrutterebbe la liberalizzazione degli attuali </a:t>
            </a:r>
            <a:r>
              <a:rPr lang="it-IT" dirty="0" err="1" smtClean="0"/>
              <a:t>sedimi</a:t>
            </a:r>
            <a:r>
              <a:rPr lang="it-IT" dirty="0" smtClean="0"/>
              <a:t> ferroviari.</a:t>
            </a:r>
          </a:p>
          <a:p>
            <a:r>
              <a:rPr lang="it-IT" dirty="0" smtClean="0"/>
              <a:t>In alternativa potrebbe essere creata una </a:t>
            </a:r>
            <a:r>
              <a:rPr lang="it-IT" b="1" u="sng" dirty="0" smtClean="0"/>
              <a:t>nuova Stazione Centrale </a:t>
            </a:r>
            <a:r>
              <a:rPr lang="it-IT" b="1" dirty="0" smtClean="0"/>
              <a:t>nella zona di confine </a:t>
            </a:r>
            <a:r>
              <a:rPr lang="it-IT" b="1" dirty="0" err="1" smtClean="0"/>
              <a:t>Mantova-Levata</a:t>
            </a:r>
            <a:r>
              <a:rPr lang="it-IT" b="1" dirty="0" smtClean="0"/>
              <a:t> (vicino al complesso scolastico ITIS)</a:t>
            </a:r>
            <a:r>
              <a:rPr lang="it-IT" dirty="0" smtClean="0"/>
              <a:t>.</a:t>
            </a:r>
          </a:p>
          <a:p>
            <a:r>
              <a:rPr lang="it-IT" sz="1100" dirty="0" smtClean="0"/>
              <a:t> </a:t>
            </a:r>
            <a:endParaRPr lang="it-IT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857795" y="49389"/>
            <a:ext cx="6143625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400" dirty="0" smtClean="0"/>
              <a:t>NUOVO SISTEMA FERROVIARIO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b="1" dirty="0" smtClean="0"/>
              <a:t>AREE DA DISMETTERE</a:t>
            </a:r>
            <a:endParaRPr lang="it-IT" sz="1600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857795" y="49389"/>
            <a:ext cx="6143625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400" dirty="0" smtClean="0"/>
              <a:t>NUOVO SISTEMA FERROVIARIO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2450" y="1381144"/>
            <a:ext cx="80391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ttangolo 5"/>
          <p:cNvSpPr/>
          <p:nvPr/>
        </p:nvSpPr>
        <p:spPr>
          <a:xfrm>
            <a:off x="500034" y="571480"/>
            <a:ext cx="8929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/>
              <a:t>Superficie Zona A =   110.000 mq circa</a:t>
            </a:r>
          </a:p>
          <a:p>
            <a:r>
              <a:rPr lang="it-IT" b="1" dirty="0" smtClean="0"/>
              <a:t>Superficie Zona B =   27.000 mq  circa                    </a:t>
            </a:r>
            <a:r>
              <a:rPr lang="it-IT" b="1" u="sng" dirty="0" smtClean="0"/>
              <a:t>per un TOTALE </a:t>
            </a:r>
            <a:r>
              <a:rPr lang="it-IT" b="1" u="sng" dirty="0" err="1" smtClean="0"/>
              <a:t>DI</a:t>
            </a:r>
            <a:r>
              <a:rPr lang="it-IT" b="1" u="sng" dirty="0" smtClean="0"/>
              <a:t> 137.000 MQ CIRCA</a:t>
            </a:r>
            <a:endParaRPr lang="it-IT" b="1" u="sng" dirty="0"/>
          </a:p>
        </p:txBody>
      </p:sp>
      <p:sp>
        <p:nvSpPr>
          <p:cNvPr id="7" name="Rettangolo 6"/>
          <p:cNvSpPr/>
          <p:nvPr/>
        </p:nvSpPr>
        <p:spPr>
          <a:xfrm>
            <a:off x="4071966" y="614364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i="1" dirty="0" smtClean="0"/>
              <a:t>Cartografia PRG</a:t>
            </a:r>
            <a:endParaRPr lang="it-IT" i="1" dirty="0"/>
          </a:p>
        </p:txBody>
      </p:sp>
      <p:sp>
        <p:nvSpPr>
          <p:cNvPr id="11" name="Figura a mano libera 10"/>
          <p:cNvSpPr/>
          <p:nvPr/>
        </p:nvSpPr>
        <p:spPr>
          <a:xfrm>
            <a:off x="2974848" y="1345075"/>
            <a:ext cx="3755136" cy="3369809"/>
          </a:xfrm>
          <a:custGeom>
            <a:avLst/>
            <a:gdLst>
              <a:gd name="connsiteX0" fmla="*/ 0 w 3755136"/>
              <a:gd name="connsiteY0" fmla="*/ 2946653 h 3369809"/>
              <a:gd name="connsiteX1" fmla="*/ 329184 w 3755136"/>
              <a:gd name="connsiteY1" fmla="*/ 3288029 h 3369809"/>
              <a:gd name="connsiteX2" fmla="*/ 2633472 w 3755136"/>
              <a:gd name="connsiteY2" fmla="*/ 1898141 h 3369809"/>
              <a:gd name="connsiteX3" fmla="*/ 2645664 w 3755136"/>
              <a:gd name="connsiteY3" fmla="*/ 1849373 h 3369809"/>
              <a:gd name="connsiteX4" fmla="*/ 2694432 w 3755136"/>
              <a:gd name="connsiteY4" fmla="*/ 1788413 h 3369809"/>
              <a:gd name="connsiteX5" fmla="*/ 3157728 w 3755136"/>
              <a:gd name="connsiteY5" fmla="*/ 1386077 h 3369809"/>
              <a:gd name="connsiteX6" fmla="*/ 3194304 w 3755136"/>
              <a:gd name="connsiteY6" fmla="*/ 1337309 h 3369809"/>
              <a:gd name="connsiteX7" fmla="*/ 3584448 w 3755136"/>
              <a:gd name="connsiteY7" fmla="*/ 752093 h 3369809"/>
              <a:gd name="connsiteX8" fmla="*/ 3608832 w 3755136"/>
              <a:gd name="connsiteY8" fmla="*/ 703325 h 3369809"/>
              <a:gd name="connsiteX9" fmla="*/ 3621024 w 3755136"/>
              <a:gd name="connsiteY9" fmla="*/ 666749 h 3369809"/>
              <a:gd name="connsiteX10" fmla="*/ 3755136 w 3755136"/>
              <a:gd name="connsiteY10" fmla="*/ 93725 h 3369809"/>
              <a:gd name="connsiteX11" fmla="*/ 3730752 w 3755136"/>
              <a:gd name="connsiteY11" fmla="*/ 20573 h 3369809"/>
              <a:gd name="connsiteX12" fmla="*/ 3633216 w 3755136"/>
              <a:gd name="connsiteY12" fmla="*/ 44957 h 3369809"/>
              <a:gd name="connsiteX13" fmla="*/ 3279648 w 3755136"/>
              <a:gd name="connsiteY13" fmla="*/ 386333 h 3369809"/>
              <a:gd name="connsiteX14" fmla="*/ 3060192 w 3755136"/>
              <a:gd name="connsiteY14" fmla="*/ 581405 h 3369809"/>
              <a:gd name="connsiteX15" fmla="*/ 3072384 w 3755136"/>
              <a:gd name="connsiteY15" fmla="*/ 617981 h 3369809"/>
              <a:gd name="connsiteX16" fmla="*/ 3096768 w 3755136"/>
              <a:gd name="connsiteY16" fmla="*/ 666749 h 3369809"/>
              <a:gd name="connsiteX17" fmla="*/ 2962656 w 3755136"/>
              <a:gd name="connsiteY17" fmla="*/ 983741 h 3369809"/>
              <a:gd name="connsiteX18" fmla="*/ 2657856 w 3755136"/>
              <a:gd name="connsiteY18" fmla="*/ 1422653 h 3369809"/>
              <a:gd name="connsiteX19" fmla="*/ 2621280 w 3755136"/>
              <a:gd name="connsiteY19" fmla="*/ 1447037 h 3369809"/>
              <a:gd name="connsiteX20" fmla="*/ 2572512 w 3755136"/>
              <a:gd name="connsiteY20" fmla="*/ 1471421 h 3369809"/>
              <a:gd name="connsiteX21" fmla="*/ 1194816 w 3755136"/>
              <a:gd name="connsiteY21" fmla="*/ 2337053 h 3369809"/>
              <a:gd name="connsiteX22" fmla="*/ 0 w 3755136"/>
              <a:gd name="connsiteY22" fmla="*/ 2946653 h 3369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755136" h="3369809">
                <a:moveTo>
                  <a:pt x="0" y="2946653"/>
                </a:moveTo>
                <a:cubicBezTo>
                  <a:pt x="310734" y="3307104"/>
                  <a:pt x="165624" y="3369809"/>
                  <a:pt x="329184" y="3288029"/>
                </a:cubicBezTo>
                <a:lnTo>
                  <a:pt x="2633472" y="1898141"/>
                </a:lnTo>
                <a:cubicBezTo>
                  <a:pt x="2647707" y="1889301"/>
                  <a:pt x="2637526" y="1864021"/>
                  <a:pt x="2645664" y="1849373"/>
                </a:cubicBezTo>
                <a:cubicBezTo>
                  <a:pt x="2658302" y="1826625"/>
                  <a:pt x="2694432" y="1788413"/>
                  <a:pt x="2694432" y="1788413"/>
                </a:cubicBezTo>
                <a:cubicBezTo>
                  <a:pt x="2848864" y="1654301"/>
                  <a:pt x="3005881" y="1523109"/>
                  <a:pt x="3157728" y="1386077"/>
                </a:cubicBezTo>
                <a:cubicBezTo>
                  <a:pt x="3172813" y="1372463"/>
                  <a:pt x="3194304" y="1337309"/>
                  <a:pt x="3194304" y="1337309"/>
                </a:cubicBezTo>
                <a:cubicBezTo>
                  <a:pt x="3324352" y="1142237"/>
                  <a:pt x="3456147" y="948318"/>
                  <a:pt x="3584448" y="752093"/>
                </a:cubicBezTo>
                <a:cubicBezTo>
                  <a:pt x="3594394" y="736881"/>
                  <a:pt x="3601673" y="720030"/>
                  <a:pt x="3608832" y="703325"/>
                </a:cubicBezTo>
                <a:cubicBezTo>
                  <a:pt x="3613894" y="691513"/>
                  <a:pt x="3621024" y="666749"/>
                  <a:pt x="3621024" y="666749"/>
                </a:cubicBezTo>
                <a:cubicBezTo>
                  <a:pt x="3666648" y="475959"/>
                  <a:pt x="3755136" y="289895"/>
                  <a:pt x="3755136" y="93725"/>
                </a:cubicBezTo>
                <a:lnTo>
                  <a:pt x="3730752" y="20573"/>
                </a:lnTo>
                <a:cubicBezTo>
                  <a:pt x="3629183" y="33269"/>
                  <a:pt x="3633216" y="0"/>
                  <a:pt x="3633216" y="44957"/>
                </a:cubicBezTo>
                <a:cubicBezTo>
                  <a:pt x="3285181" y="368133"/>
                  <a:pt x="3361286" y="223058"/>
                  <a:pt x="3279648" y="386333"/>
                </a:cubicBezTo>
                <a:cubicBezTo>
                  <a:pt x="3206496" y="451357"/>
                  <a:pt x="3125454" y="508465"/>
                  <a:pt x="3060192" y="581405"/>
                </a:cubicBezTo>
                <a:cubicBezTo>
                  <a:pt x="3051623" y="590982"/>
                  <a:pt x="3067322" y="606169"/>
                  <a:pt x="3072384" y="617981"/>
                </a:cubicBezTo>
                <a:cubicBezTo>
                  <a:pt x="3079543" y="634686"/>
                  <a:pt x="3096768" y="666749"/>
                  <a:pt x="3096768" y="666749"/>
                </a:cubicBezTo>
                <a:cubicBezTo>
                  <a:pt x="2959269" y="966746"/>
                  <a:pt x="2962656" y="852064"/>
                  <a:pt x="2962656" y="983741"/>
                </a:cubicBezTo>
                <a:cubicBezTo>
                  <a:pt x="2861056" y="1130045"/>
                  <a:pt x="2763518" y="1279255"/>
                  <a:pt x="2657856" y="1422653"/>
                </a:cubicBezTo>
                <a:cubicBezTo>
                  <a:pt x="2649164" y="1434449"/>
                  <a:pt x="2634002" y="1439767"/>
                  <a:pt x="2621280" y="1447037"/>
                </a:cubicBezTo>
                <a:cubicBezTo>
                  <a:pt x="2605500" y="1456054"/>
                  <a:pt x="2572512" y="1471421"/>
                  <a:pt x="2572512" y="1471421"/>
                </a:cubicBezTo>
                <a:lnTo>
                  <a:pt x="1194816" y="2337053"/>
                </a:lnTo>
                <a:lnTo>
                  <a:pt x="0" y="2946653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929190" y="2935428"/>
            <a:ext cx="3571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 smtClean="0"/>
              <a:t>A</a:t>
            </a:r>
          </a:p>
        </p:txBody>
      </p:sp>
      <p:sp>
        <p:nvSpPr>
          <p:cNvPr id="12" name="Freccia bidirezionale verticale 11"/>
          <p:cNvSpPr/>
          <p:nvPr/>
        </p:nvSpPr>
        <p:spPr>
          <a:xfrm rot="19689592">
            <a:off x="3938311" y="3047307"/>
            <a:ext cx="169903" cy="1785950"/>
          </a:xfrm>
          <a:prstGeom prst="up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5" name="Figura a mano libera 14"/>
          <p:cNvSpPr/>
          <p:nvPr/>
        </p:nvSpPr>
        <p:spPr>
          <a:xfrm>
            <a:off x="1133856" y="4569574"/>
            <a:ext cx="1987296" cy="1049403"/>
          </a:xfrm>
          <a:custGeom>
            <a:avLst/>
            <a:gdLst>
              <a:gd name="connsiteX0" fmla="*/ 0 w 1987296"/>
              <a:gd name="connsiteY0" fmla="*/ 929018 h 1049403"/>
              <a:gd name="connsiteX1" fmla="*/ 231648 w 1987296"/>
              <a:gd name="connsiteY1" fmla="*/ 1026554 h 1049403"/>
              <a:gd name="connsiteX2" fmla="*/ 633984 w 1987296"/>
              <a:gd name="connsiteY2" fmla="*/ 880250 h 1049403"/>
              <a:gd name="connsiteX3" fmla="*/ 694944 w 1987296"/>
              <a:gd name="connsiteY3" fmla="*/ 807098 h 1049403"/>
              <a:gd name="connsiteX4" fmla="*/ 1267968 w 1987296"/>
              <a:gd name="connsiteY4" fmla="*/ 465722 h 1049403"/>
              <a:gd name="connsiteX5" fmla="*/ 1328928 w 1987296"/>
              <a:gd name="connsiteY5" fmla="*/ 416954 h 1049403"/>
              <a:gd name="connsiteX6" fmla="*/ 1987296 w 1987296"/>
              <a:gd name="connsiteY6" fmla="*/ 39002 h 1049403"/>
              <a:gd name="connsiteX7" fmla="*/ 1548384 w 1987296"/>
              <a:gd name="connsiteY7" fmla="*/ 2426 h 1049403"/>
              <a:gd name="connsiteX8" fmla="*/ 1316736 w 1987296"/>
              <a:gd name="connsiteY8" fmla="*/ 112154 h 1049403"/>
              <a:gd name="connsiteX9" fmla="*/ 243840 w 1987296"/>
              <a:gd name="connsiteY9" fmla="*/ 807098 h 1049403"/>
              <a:gd name="connsiteX10" fmla="*/ 0 w 1987296"/>
              <a:gd name="connsiteY10" fmla="*/ 929018 h 1049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87296" h="1049403">
                <a:moveTo>
                  <a:pt x="0" y="929018"/>
                </a:moveTo>
                <a:cubicBezTo>
                  <a:pt x="150481" y="1049403"/>
                  <a:pt x="69875" y="1026554"/>
                  <a:pt x="231648" y="1026554"/>
                </a:cubicBezTo>
                <a:cubicBezTo>
                  <a:pt x="365760" y="977786"/>
                  <a:pt x="505017" y="941340"/>
                  <a:pt x="633984" y="880250"/>
                </a:cubicBezTo>
                <a:cubicBezTo>
                  <a:pt x="662669" y="866662"/>
                  <a:pt x="694944" y="807098"/>
                  <a:pt x="694944" y="807098"/>
                </a:cubicBezTo>
                <a:lnTo>
                  <a:pt x="1267968" y="465722"/>
                </a:lnTo>
                <a:cubicBezTo>
                  <a:pt x="1306418" y="442652"/>
                  <a:pt x="1300215" y="445667"/>
                  <a:pt x="1328928" y="416954"/>
                </a:cubicBezTo>
                <a:lnTo>
                  <a:pt x="1987296" y="39002"/>
                </a:lnTo>
                <a:cubicBezTo>
                  <a:pt x="1597273" y="0"/>
                  <a:pt x="1744064" y="2426"/>
                  <a:pt x="1548384" y="2426"/>
                </a:cubicBezTo>
                <a:lnTo>
                  <a:pt x="1316736" y="112154"/>
                </a:lnTo>
                <a:lnTo>
                  <a:pt x="243840" y="807098"/>
                </a:lnTo>
                <a:lnTo>
                  <a:pt x="0" y="929018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1857356" y="4643446"/>
            <a:ext cx="3571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 smtClean="0"/>
              <a:t>B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1714480" y="1986969"/>
            <a:ext cx="3714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 smtClean="0">
                <a:solidFill>
                  <a:srgbClr val="C00000"/>
                </a:solidFill>
              </a:rPr>
              <a:t>ELIMINAZIONE DELLA BARRIERA FISICA TRA IL LAGO SUPERIORE E LA CITTA’</a:t>
            </a:r>
            <a:endParaRPr lang="it-IT" sz="1600" b="1" u="sng" dirty="0">
              <a:solidFill>
                <a:srgbClr val="C00000"/>
              </a:solidFill>
            </a:endParaRPr>
          </a:p>
        </p:txBody>
      </p:sp>
      <p:sp>
        <p:nvSpPr>
          <p:cNvPr id="19" name="Freccia bidirezionale verticale 18"/>
          <p:cNvSpPr/>
          <p:nvPr/>
        </p:nvSpPr>
        <p:spPr>
          <a:xfrm rot="19689592">
            <a:off x="4601678" y="2696503"/>
            <a:ext cx="169903" cy="1785950"/>
          </a:xfrm>
          <a:prstGeom prst="up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Freccia bidirezionale verticale 19"/>
          <p:cNvSpPr/>
          <p:nvPr/>
        </p:nvSpPr>
        <p:spPr>
          <a:xfrm rot="19689592">
            <a:off x="5387498" y="2124999"/>
            <a:ext cx="169903" cy="1785950"/>
          </a:xfrm>
          <a:prstGeom prst="up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Freccia bidirezionale verticale 20"/>
          <p:cNvSpPr/>
          <p:nvPr/>
        </p:nvSpPr>
        <p:spPr>
          <a:xfrm rot="19689592">
            <a:off x="6015492" y="1696371"/>
            <a:ext cx="169903" cy="1785950"/>
          </a:xfrm>
          <a:prstGeom prst="up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Freccia bidirezionale verticale 21"/>
          <p:cNvSpPr/>
          <p:nvPr/>
        </p:nvSpPr>
        <p:spPr>
          <a:xfrm rot="19689592">
            <a:off x="3229410" y="3482321"/>
            <a:ext cx="169903" cy="1785950"/>
          </a:xfrm>
          <a:prstGeom prst="up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4071934" y="614364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i="1" dirty="0" smtClean="0"/>
              <a:t>Cartografia PRG</a:t>
            </a:r>
            <a:endParaRPr lang="it-IT" i="1" dirty="0"/>
          </a:p>
        </p:txBody>
      </p:sp>
      <p:sp>
        <p:nvSpPr>
          <p:cNvPr id="25" name="Rettangolo 24"/>
          <p:cNvSpPr/>
          <p:nvPr/>
        </p:nvSpPr>
        <p:spPr>
          <a:xfrm>
            <a:off x="575247" y="1416594"/>
            <a:ext cx="3282373" cy="369332"/>
          </a:xfrm>
          <a:prstGeom prst="rect">
            <a:avLst/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it-IT" b="1" dirty="0" smtClean="0"/>
              <a:t>PER ENTRAMBE LE IPOTESI 1 e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9588" y="1142984"/>
            <a:ext cx="8124825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ttangolo 6"/>
          <p:cNvSpPr/>
          <p:nvPr/>
        </p:nvSpPr>
        <p:spPr>
          <a:xfrm>
            <a:off x="4143404" y="598862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it-IT" i="1" dirty="0" err="1" smtClean="0"/>
              <a:t>Ortofotopiano</a:t>
            </a:r>
            <a:endParaRPr lang="it-IT" i="1" dirty="0"/>
          </a:p>
        </p:txBody>
      </p:sp>
      <p:sp>
        <p:nvSpPr>
          <p:cNvPr id="8" name="Figura a mano libera 7"/>
          <p:cNvSpPr/>
          <p:nvPr/>
        </p:nvSpPr>
        <p:spPr>
          <a:xfrm>
            <a:off x="2974848" y="1142984"/>
            <a:ext cx="3755136" cy="3369809"/>
          </a:xfrm>
          <a:custGeom>
            <a:avLst/>
            <a:gdLst>
              <a:gd name="connsiteX0" fmla="*/ 0 w 3755136"/>
              <a:gd name="connsiteY0" fmla="*/ 2946653 h 3369809"/>
              <a:gd name="connsiteX1" fmla="*/ 329184 w 3755136"/>
              <a:gd name="connsiteY1" fmla="*/ 3288029 h 3369809"/>
              <a:gd name="connsiteX2" fmla="*/ 2633472 w 3755136"/>
              <a:gd name="connsiteY2" fmla="*/ 1898141 h 3369809"/>
              <a:gd name="connsiteX3" fmla="*/ 2645664 w 3755136"/>
              <a:gd name="connsiteY3" fmla="*/ 1849373 h 3369809"/>
              <a:gd name="connsiteX4" fmla="*/ 2694432 w 3755136"/>
              <a:gd name="connsiteY4" fmla="*/ 1788413 h 3369809"/>
              <a:gd name="connsiteX5" fmla="*/ 3157728 w 3755136"/>
              <a:gd name="connsiteY5" fmla="*/ 1386077 h 3369809"/>
              <a:gd name="connsiteX6" fmla="*/ 3194304 w 3755136"/>
              <a:gd name="connsiteY6" fmla="*/ 1337309 h 3369809"/>
              <a:gd name="connsiteX7" fmla="*/ 3584448 w 3755136"/>
              <a:gd name="connsiteY7" fmla="*/ 752093 h 3369809"/>
              <a:gd name="connsiteX8" fmla="*/ 3608832 w 3755136"/>
              <a:gd name="connsiteY8" fmla="*/ 703325 h 3369809"/>
              <a:gd name="connsiteX9" fmla="*/ 3621024 w 3755136"/>
              <a:gd name="connsiteY9" fmla="*/ 666749 h 3369809"/>
              <a:gd name="connsiteX10" fmla="*/ 3755136 w 3755136"/>
              <a:gd name="connsiteY10" fmla="*/ 93725 h 3369809"/>
              <a:gd name="connsiteX11" fmla="*/ 3730752 w 3755136"/>
              <a:gd name="connsiteY11" fmla="*/ 20573 h 3369809"/>
              <a:gd name="connsiteX12" fmla="*/ 3633216 w 3755136"/>
              <a:gd name="connsiteY12" fmla="*/ 44957 h 3369809"/>
              <a:gd name="connsiteX13" fmla="*/ 3279648 w 3755136"/>
              <a:gd name="connsiteY13" fmla="*/ 386333 h 3369809"/>
              <a:gd name="connsiteX14" fmla="*/ 3060192 w 3755136"/>
              <a:gd name="connsiteY14" fmla="*/ 581405 h 3369809"/>
              <a:gd name="connsiteX15" fmla="*/ 3072384 w 3755136"/>
              <a:gd name="connsiteY15" fmla="*/ 617981 h 3369809"/>
              <a:gd name="connsiteX16" fmla="*/ 3096768 w 3755136"/>
              <a:gd name="connsiteY16" fmla="*/ 666749 h 3369809"/>
              <a:gd name="connsiteX17" fmla="*/ 2962656 w 3755136"/>
              <a:gd name="connsiteY17" fmla="*/ 983741 h 3369809"/>
              <a:gd name="connsiteX18" fmla="*/ 2657856 w 3755136"/>
              <a:gd name="connsiteY18" fmla="*/ 1422653 h 3369809"/>
              <a:gd name="connsiteX19" fmla="*/ 2621280 w 3755136"/>
              <a:gd name="connsiteY19" fmla="*/ 1447037 h 3369809"/>
              <a:gd name="connsiteX20" fmla="*/ 2572512 w 3755136"/>
              <a:gd name="connsiteY20" fmla="*/ 1471421 h 3369809"/>
              <a:gd name="connsiteX21" fmla="*/ 1194816 w 3755136"/>
              <a:gd name="connsiteY21" fmla="*/ 2337053 h 3369809"/>
              <a:gd name="connsiteX22" fmla="*/ 0 w 3755136"/>
              <a:gd name="connsiteY22" fmla="*/ 2946653 h 33698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755136" h="3369809">
                <a:moveTo>
                  <a:pt x="0" y="2946653"/>
                </a:moveTo>
                <a:cubicBezTo>
                  <a:pt x="310734" y="3307104"/>
                  <a:pt x="165624" y="3369809"/>
                  <a:pt x="329184" y="3288029"/>
                </a:cubicBezTo>
                <a:lnTo>
                  <a:pt x="2633472" y="1898141"/>
                </a:lnTo>
                <a:cubicBezTo>
                  <a:pt x="2647707" y="1889301"/>
                  <a:pt x="2637526" y="1864021"/>
                  <a:pt x="2645664" y="1849373"/>
                </a:cubicBezTo>
                <a:cubicBezTo>
                  <a:pt x="2658302" y="1826625"/>
                  <a:pt x="2694432" y="1788413"/>
                  <a:pt x="2694432" y="1788413"/>
                </a:cubicBezTo>
                <a:cubicBezTo>
                  <a:pt x="2848864" y="1654301"/>
                  <a:pt x="3005881" y="1523109"/>
                  <a:pt x="3157728" y="1386077"/>
                </a:cubicBezTo>
                <a:cubicBezTo>
                  <a:pt x="3172813" y="1372463"/>
                  <a:pt x="3194304" y="1337309"/>
                  <a:pt x="3194304" y="1337309"/>
                </a:cubicBezTo>
                <a:cubicBezTo>
                  <a:pt x="3324352" y="1142237"/>
                  <a:pt x="3456147" y="948318"/>
                  <a:pt x="3584448" y="752093"/>
                </a:cubicBezTo>
                <a:cubicBezTo>
                  <a:pt x="3594394" y="736881"/>
                  <a:pt x="3601673" y="720030"/>
                  <a:pt x="3608832" y="703325"/>
                </a:cubicBezTo>
                <a:cubicBezTo>
                  <a:pt x="3613894" y="691513"/>
                  <a:pt x="3621024" y="666749"/>
                  <a:pt x="3621024" y="666749"/>
                </a:cubicBezTo>
                <a:cubicBezTo>
                  <a:pt x="3666648" y="475959"/>
                  <a:pt x="3755136" y="289895"/>
                  <a:pt x="3755136" y="93725"/>
                </a:cubicBezTo>
                <a:lnTo>
                  <a:pt x="3730752" y="20573"/>
                </a:lnTo>
                <a:cubicBezTo>
                  <a:pt x="3629183" y="33269"/>
                  <a:pt x="3633216" y="0"/>
                  <a:pt x="3633216" y="44957"/>
                </a:cubicBezTo>
                <a:cubicBezTo>
                  <a:pt x="3285181" y="368133"/>
                  <a:pt x="3361286" y="223058"/>
                  <a:pt x="3279648" y="386333"/>
                </a:cubicBezTo>
                <a:cubicBezTo>
                  <a:pt x="3206496" y="451357"/>
                  <a:pt x="3125454" y="508465"/>
                  <a:pt x="3060192" y="581405"/>
                </a:cubicBezTo>
                <a:cubicBezTo>
                  <a:pt x="3051623" y="590982"/>
                  <a:pt x="3067322" y="606169"/>
                  <a:pt x="3072384" y="617981"/>
                </a:cubicBezTo>
                <a:cubicBezTo>
                  <a:pt x="3079543" y="634686"/>
                  <a:pt x="3096768" y="666749"/>
                  <a:pt x="3096768" y="666749"/>
                </a:cubicBezTo>
                <a:cubicBezTo>
                  <a:pt x="2959269" y="966746"/>
                  <a:pt x="2962656" y="852064"/>
                  <a:pt x="2962656" y="983741"/>
                </a:cubicBezTo>
                <a:cubicBezTo>
                  <a:pt x="2861056" y="1130045"/>
                  <a:pt x="2763518" y="1279255"/>
                  <a:pt x="2657856" y="1422653"/>
                </a:cubicBezTo>
                <a:cubicBezTo>
                  <a:pt x="2649164" y="1434449"/>
                  <a:pt x="2634002" y="1439767"/>
                  <a:pt x="2621280" y="1447037"/>
                </a:cubicBezTo>
                <a:cubicBezTo>
                  <a:pt x="2605500" y="1456054"/>
                  <a:pt x="2572512" y="1471421"/>
                  <a:pt x="2572512" y="1471421"/>
                </a:cubicBezTo>
                <a:lnTo>
                  <a:pt x="1194816" y="2337053"/>
                </a:lnTo>
                <a:lnTo>
                  <a:pt x="0" y="2946653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4929190" y="2733337"/>
            <a:ext cx="3571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 smtClean="0"/>
              <a:t>A</a:t>
            </a:r>
          </a:p>
        </p:txBody>
      </p:sp>
      <p:sp>
        <p:nvSpPr>
          <p:cNvPr id="11" name="Figura a mano libera 10"/>
          <p:cNvSpPr/>
          <p:nvPr/>
        </p:nvSpPr>
        <p:spPr>
          <a:xfrm>
            <a:off x="1133856" y="4367483"/>
            <a:ext cx="1987296" cy="1049403"/>
          </a:xfrm>
          <a:custGeom>
            <a:avLst/>
            <a:gdLst>
              <a:gd name="connsiteX0" fmla="*/ 0 w 1987296"/>
              <a:gd name="connsiteY0" fmla="*/ 929018 h 1049403"/>
              <a:gd name="connsiteX1" fmla="*/ 231648 w 1987296"/>
              <a:gd name="connsiteY1" fmla="*/ 1026554 h 1049403"/>
              <a:gd name="connsiteX2" fmla="*/ 633984 w 1987296"/>
              <a:gd name="connsiteY2" fmla="*/ 880250 h 1049403"/>
              <a:gd name="connsiteX3" fmla="*/ 694944 w 1987296"/>
              <a:gd name="connsiteY3" fmla="*/ 807098 h 1049403"/>
              <a:gd name="connsiteX4" fmla="*/ 1267968 w 1987296"/>
              <a:gd name="connsiteY4" fmla="*/ 465722 h 1049403"/>
              <a:gd name="connsiteX5" fmla="*/ 1328928 w 1987296"/>
              <a:gd name="connsiteY5" fmla="*/ 416954 h 1049403"/>
              <a:gd name="connsiteX6" fmla="*/ 1987296 w 1987296"/>
              <a:gd name="connsiteY6" fmla="*/ 39002 h 1049403"/>
              <a:gd name="connsiteX7" fmla="*/ 1548384 w 1987296"/>
              <a:gd name="connsiteY7" fmla="*/ 2426 h 1049403"/>
              <a:gd name="connsiteX8" fmla="*/ 1316736 w 1987296"/>
              <a:gd name="connsiteY8" fmla="*/ 112154 h 1049403"/>
              <a:gd name="connsiteX9" fmla="*/ 243840 w 1987296"/>
              <a:gd name="connsiteY9" fmla="*/ 807098 h 1049403"/>
              <a:gd name="connsiteX10" fmla="*/ 0 w 1987296"/>
              <a:gd name="connsiteY10" fmla="*/ 929018 h 1049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87296" h="1049403">
                <a:moveTo>
                  <a:pt x="0" y="929018"/>
                </a:moveTo>
                <a:cubicBezTo>
                  <a:pt x="150481" y="1049403"/>
                  <a:pt x="69875" y="1026554"/>
                  <a:pt x="231648" y="1026554"/>
                </a:cubicBezTo>
                <a:cubicBezTo>
                  <a:pt x="365760" y="977786"/>
                  <a:pt x="505017" y="941340"/>
                  <a:pt x="633984" y="880250"/>
                </a:cubicBezTo>
                <a:cubicBezTo>
                  <a:pt x="662669" y="866662"/>
                  <a:pt x="694944" y="807098"/>
                  <a:pt x="694944" y="807098"/>
                </a:cubicBezTo>
                <a:lnTo>
                  <a:pt x="1267968" y="465722"/>
                </a:lnTo>
                <a:cubicBezTo>
                  <a:pt x="1306418" y="442652"/>
                  <a:pt x="1300215" y="445667"/>
                  <a:pt x="1328928" y="416954"/>
                </a:cubicBezTo>
                <a:lnTo>
                  <a:pt x="1987296" y="39002"/>
                </a:lnTo>
                <a:cubicBezTo>
                  <a:pt x="1597273" y="0"/>
                  <a:pt x="1744064" y="2426"/>
                  <a:pt x="1548384" y="2426"/>
                </a:cubicBezTo>
                <a:lnTo>
                  <a:pt x="1316736" y="112154"/>
                </a:lnTo>
                <a:lnTo>
                  <a:pt x="243840" y="807098"/>
                </a:lnTo>
                <a:lnTo>
                  <a:pt x="0" y="929018"/>
                </a:lnTo>
                <a:close/>
              </a:path>
            </a:pathLst>
          </a:cu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>
            <a:off x="2143108" y="4286256"/>
            <a:ext cx="3571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 smtClean="0"/>
              <a:t>B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b="1" dirty="0" smtClean="0"/>
              <a:t>AREE DA DISMETTERE</a:t>
            </a:r>
            <a:endParaRPr lang="it-IT" sz="1600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857795" y="49389"/>
            <a:ext cx="6143625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400" dirty="0" smtClean="0"/>
              <a:t>NUOVO SISTEMA FERROVIARIO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b="1" dirty="0" smtClean="0"/>
              <a:t>AREE DA DISMETTERE</a:t>
            </a:r>
            <a:endParaRPr lang="it-IT" sz="1600" b="1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4857795" y="49389"/>
            <a:ext cx="6143625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400" dirty="0" smtClean="0"/>
              <a:t>NUOVO SISTEMA FERROVIARIO</a:t>
            </a:r>
          </a:p>
        </p:txBody>
      </p:sp>
      <p:pic>
        <p:nvPicPr>
          <p:cNvPr id="2050" name="Picture 2" descr="http://www.portasudbergamo.it/images/stories/Nuova%20immagine%20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78" y="571480"/>
            <a:ext cx="2071702" cy="4073571"/>
          </a:xfrm>
          <a:prstGeom prst="rect">
            <a:avLst/>
          </a:prstGeom>
          <a:noFill/>
        </p:spPr>
      </p:pic>
      <p:sp>
        <p:nvSpPr>
          <p:cNvPr id="14" name="Rettangolo 13"/>
          <p:cNvSpPr/>
          <p:nvPr/>
        </p:nvSpPr>
        <p:spPr>
          <a:xfrm>
            <a:off x="142844" y="500042"/>
            <a:ext cx="7929618" cy="5663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i="1" dirty="0" smtClean="0"/>
              <a:t>Esempi di riqualificazione di aree ferroviarie in via di dismissione</a:t>
            </a:r>
          </a:p>
          <a:p>
            <a:r>
              <a:rPr lang="it-IT" sz="1400" i="1" dirty="0" smtClean="0"/>
              <a:t>Vari soggetti interessati:</a:t>
            </a:r>
          </a:p>
          <a:p>
            <a:r>
              <a:rPr lang="it-IT" sz="1400" i="1" dirty="0" smtClean="0"/>
              <a:t>-   RFI - Grandi Stazioni (proprietà delle aree)</a:t>
            </a:r>
          </a:p>
          <a:p>
            <a:r>
              <a:rPr lang="it-IT" sz="1400" i="1" dirty="0" smtClean="0"/>
              <a:t>-  Soggetti privati</a:t>
            </a:r>
          </a:p>
          <a:p>
            <a:r>
              <a:rPr lang="it-IT" sz="1400" i="1" dirty="0" smtClean="0"/>
              <a:t>-  Comuni e Provincie</a:t>
            </a:r>
          </a:p>
          <a:p>
            <a:endParaRPr lang="it-IT" i="1" dirty="0" smtClean="0"/>
          </a:p>
          <a:p>
            <a:pPr>
              <a:buFontTx/>
              <a:buChar char="-"/>
            </a:pPr>
            <a:r>
              <a:rPr lang="it-IT" i="1" dirty="0" smtClean="0"/>
              <a:t>  </a:t>
            </a:r>
            <a:r>
              <a:rPr lang="it-IT" b="1" i="1" u="sng" dirty="0" smtClean="0"/>
              <a:t>BERGAMO (Porta Sud)</a:t>
            </a:r>
          </a:p>
          <a:p>
            <a:r>
              <a:rPr lang="it-IT" b="1" dirty="0" smtClean="0"/>
              <a:t>   </a:t>
            </a:r>
            <a:r>
              <a:rPr lang="it-IT" dirty="0" smtClean="0"/>
              <a:t>NUOVA SEDE DELLA PROVINCIA </a:t>
            </a:r>
            <a:r>
              <a:rPr lang="it-IT" dirty="0" err="1" smtClean="0"/>
              <a:t>DI</a:t>
            </a:r>
            <a:r>
              <a:rPr lang="it-IT" dirty="0" smtClean="0"/>
              <a:t> BERGAMO: FASE CONCORSUALE</a:t>
            </a:r>
            <a:r>
              <a:rPr lang="it-IT" b="1" dirty="0" smtClean="0"/>
              <a:t/>
            </a:r>
            <a:br>
              <a:rPr lang="it-IT" b="1" dirty="0" smtClean="0"/>
            </a:br>
            <a:endParaRPr lang="it-IT" b="1" i="1" dirty="0" smtClean="0"/>
          </a:p>
          <a:p>
            <a:pPr>
              <a:buFontTx/>
              <a:buChar char="-"/>
            </a:pPr>
            <a:r>
              <a:rPr lang="it-IT" b="1" i="1" dirty="0" smtClean="0"/>
              <a:t>  </a:t>
            </a:r>
            <a:r>
              <a:rPr lang="it-IT" b="1" i="1" u="sng" dirty="0" smtClean="0"/>
              <a:t>BOLZANO (Fascio Siberia)</a:t>
            </a:r>
          </a:p>
          <a:p>
            <a:r>
              <a:rPr lang="it-IT" i="1" dirty="0" smtClean="0"/>
              <a:t>   CONCORSO </a:t>
            </a:r>
            <a:r>
              <a:rPr lang="it-IT" i="1" dirty="0" err="1" smtClean="0"/>
              <a:t>DI</a:t>
            </a:r>
            <a:r>
              <a:rPr lang="it-IT" i="1" dirty="0" smtClean="0"/>
              <a:t> IDEE</a:t>
            </a:r>
          </a:p>
          <a:p>
            <a:endParaRPr lang="it-IT" b="1" i="1" dirty="0" smtClean="0"/>
          </a:p>
          <a:p>
            <a:pPr>
              <a:buFontTx/>
              <a:buChar char="-"/>
            </a:pPr>
            <a:endParaRPr lang="it-IT" b="1" i="1" dirty="0" smtClean="0"/>
          </a:p>
          <a:p>
            <a:pPr>
              <a:buFontTx/>
              <a:buChar char="-"/>
            </a:pPr>
            <a:endParaRPr lang="it-IT" b="1" i="1" dirty="0" smtClean="0"/>
          </a:p>
          <a:p>
            <a:pPr>
              <a:buFontTx/>
              <a:buChar char="-"/>
            </a:pPr>
            <a:endParaRPr lang="it-IT" b="1" i="1" dirty="0" smtClean="0"/>
          </a:p>
          <a:p>
            <a:pPr>
              <a:buFontTx/>
              <a:buChar char="-"/>
            </a:pPr>
            <a:endParaRPr lang="it-IT" b="1" i="1" dirty="0" smtClean="0"/>
          </a:p>
          <a:p>
            <a:pPr>
              <a:buFontTx/>
              <a:buChar char="-"/>
            </a:pPr>
            <a:endParaRPr lang="it-IT" b="1" i="1" dirty="0" smtClean="0"/>
          </a:p>
          <a:p>
            <a:pPr>
              <a:buFontTx/>
              <a:buChar char="-"/>
            </a:pPr>
            <a:endParaRPr lang="it-IT" b="1" i="1" dirty="0" smtClean="0"/>
          </a:p>
          <a:p>
            <a:endParaRPr lang="it-IT" b="1" i="1" dirty="0" smtClean="0"/>
          </a:p>
          <a:p>
            <a:pPr>
              <a:buFontTx/>
              <a:buChar char="-"/>
            </a:pPr>
            <a:r>
              <a:rPr lang="it-IT" b="1" i="1" dirty="0" smtClean="0"/>
              <a:t>  </a:t>
            </a:r>
            <a:r>
              <a:rPr lang="it-IT" b="1" i="1" u="sng" dirty="0" smtClean="0"/>
              <a:t>MESTRE </a:t>
            </a:r>
            <a:endParaRPr lang="it-IT" b="1" i="1" u="sng" dirty="0"/>
          </a:p>
          <a:p>
            <a:r>
              <a:rPr lang="it-IT" i="1" dirty="0" smtClean="0"/>
              <a:t>   PROGRAMMA </a:t>
            </a:r>
            <a:r>
              <a:rPr lang="it-IT" i="1" dirty="0" err="1" smtClean="0"/>
              <a:t>DI</a:t>
            </a:r>
            <a:r>
              <a:rPr lang="it-IT" i="1" dirty="0" smtClean="0"/>
              <a:t> RIQUALIFICAZIONE</a:t>
            </a:r>
          </a:p>
        </p:txBody>
      </p:sp>
      <p:pic>
        <p:nvPicPr>
          <p:cNvPr id="2052" name="Picture 4" descr="AREALE FERROVIARIO DI BOLZANO: AL VIA IL CONCORSO">
            <a:hlinkClick r:id="rId4" tooltip="AREALE FERROVIARIO DI BOLZANO: AL VIA IL CONCORSO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1934" y="3643314"/>
            <a:ext cx="4214842" cy="3034687"/>
          </a:xfrm>
          <a:prstGeom prst="rect">
            <a:avLst/>
          </a:prstGeom>
          <a:noFill/>
        </p:spPr>
      </p:pic>
      <p:pic>
        <p:nvPicPr>
          <p:cNvPr id="2053" name="Picture 5" descr="C:\Users\Alessandro.gatti\Desktop\prima_7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3571876"/>
            <a:ext cx="2514618" cy="1714512"/>
          </a:xfrm>
          <a:prstGeom prst="rect">
            <a:avLst/>
          </a:prstGeom>
          <a:noFill/>
        </p:spPr>
      </p:pic>
      <p:pic>
        <p:nvPicPr>
          <p:cNvPr id="2054" name="Picture 6" descr="C:\Users\Alessandro.gatti\Desktop\plastico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00364" y="2786058"/>
            <a:ext cx="2260378" cy="22860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06" y="909492"/>
            <a:ext cx="8286776" cy="580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71406" y="285728"/>
            <a:ext cx="4105869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it-IT" sz="2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Linea ferroviaria TIRRENO-BRENNERO</a:t>
            </a:r>
            <a:endParaRPr kumimoji="0" lang="it-IT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b="1" dirty="0" smtClean="0"/>
              <a:t>PREMESSA: LINEE FONDAMENTALI DELLA RETE FERROVIARIA</a:t>
            </a:r>
            <a:endParaRPr lang="it-IT" sz="1600" b="1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4857795" y="49389"/>
            <a:ext cx="6143625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400" dirty="0" smtClean="0"/>
              <a:t>NUOVO SISTEMA FERROVIARIO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22" y="4929198"/>
            <a:ext cx="3186119" cy="1841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Freccia bidirezionale verticale 11"/>
          <p:cNvSpPr/>
          <p:nvPr/>
        </p:nvSpPr>
        <p:spPr>
          <a:xfrm rot="1941828" flipH="1">
            <a:off x="4526420" y="3883627"/>
            <a:ext cx="162598" cy="944529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b="1" dirty="0" smtClean="0"/>
              <a:t>PREMESSA:  LINEE FONDAMENTALI DELLA RETE FERROVIARIA</a:t>
            </a:r>
            <a:endParaRPr lang="it-IT" sz="1600" b="1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4857795" y="49389"/>
            <a:ext cx="6143625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400" dirty="0" smtClean="0"/>
              <a:t>NUOVO SISTEMA FERROVIARIO</a:t>
            </a:r>
          </a:p>
        </p:txBody>
      </p:sp>
      <p:sp>
        <p:nvSpPr>
          <p:cNvPr id="22" name="Rectangle 6"/>
          <p:cNvSpPr>
            <a:spLocks noChangeArrowheads="1"/>
          </p:cNvSpPr>
          <p:nvPr/>
        </p:nvSpPr>
        <p:spPr bwMode="auto">
          <a:xfrm>
            <a:off x="197852" y="285728"/>
            <a:ext cx="82118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r>
              <a:rPr kumimoji="0" lang="it-IT" sz="20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Mantova come possibile nodo del sistema</a:t>
            </a:r>
            <a:r>
              <a:rPr kumimoji="0" lang="it-IT" sz="20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BRENNERO – TIRRENO - ADRIATICO</a:t>
            </a:r>
            <a:endParaRPr kumimoji="0" lang="it-IT" sz="2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grpSp>
        <p:nvGrpSpPr>
          <p:cNvPr id="25" name="Gruppo 24"/>
          <p:cNvGrpSpPr/>
          <p:nvPr/>
        </p:nvGrpSpPr>
        <p:grpSpPr>
          <a:xfrm>
            <a:off x="428596" y="928670"/>
            <a:ext cx="7572428" cy="5755489"/>
            <a:chOff x="428596" y="928670"/>
            <a:chExt cx="7572428" cy="575548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28596" y="993655"/>
              <a:ext cx="7572428" cy="5690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Ovale 10"/>
            <p:cNvSpPr/>
            <p:nvPr/>
          </p:nvSpPr>
          <p:spPr>
            <a:xfrm>
              <a:off x="4282421" y="2488314"/>
              <a:ext cx="540888" cy="519881"/>
            </a:xfrm>
            <a:prstGeom prst="ellipse">
              <a:avLst/>
            </a:prstGeom>
            <a:noFill/>
            <a:ln w="444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rgbClr val="C00000"/>
                </a:solidFill>
              </a:endParaRPr>
            </a:p>
          </p:txBody>
        </p:sp>
        <p:sp>
          <p:nvSpPr>
            <p:cNvPr id="15" name="Ovale 14"/>
            <p:cNvSpPr/>
            <p:nvPr/>
          </p:nvSpPr>
          <p:spPr>
            <a:xfrm>
              <a:off x="2254092" y="5347661"/>
              <a:ext cx="540888" cy="519881"/>
            </a:xfrm>
            <a:prstGeom prst="ellipse">
              <a:avLst/>
            </a:prstGeom>
            <a:noFill/>
            <a:ln w="444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rgbClr val="C00000"/>
                </a:solidFill>
              </a:endParaRPr>
            </a:p>
          </p:txBody>
        </p:sp>
        <p:sp>
          <p:nvSpPr>
            <p:cNvPr id="20" name="Rettangolo 19"/>
            <p:cNvSpPr/>
            <p:nvPr/>
          </p:nvSpPr>
          <p:spPr>
            <a:xfrm>
              <a:off x="4620476" y="928670"/>
              <a:ext cx="473277" cy="25994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Rettangolo 23"/>
            <p:cNvSpPr/>
            <p:nvPr/>
          </p:nvSpPr>
          <p:spPr>
            <a:xfrm>
              <a:off x="428596" y="2357430"/>
              <a:ext cx="714380" cy="285752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3735948"/>
            <a:ext cx="4143404" cy="3050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b="1" dirty="0" smtClean="0"/>
              <a:t>2 IPOTESI ALTERNATIVE</a:t>
            </a:r>
            <a:endParaRPr lang="it-IT" sz="1600" b="1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4857795" y="49389"/>
            <a:ext cx="6143625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400" dirty="0" smtClean="0"/>
              <a:t>NUOVO SISTEMA FERROVIARIO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500034" y="1456408"/>
            <a:ext cx="2512932" cy="40011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it-IT" sz="2000" b="1" dirty="0" smtClean="0"/>
              <a:t>IPOTESI 1 (“a OVEST”)</a:t>
            </a:r>
          </a:p>
        </p:txBody>
      </p:sp>
      <p:sp>
        <p:nvSpPr>
          <p:cNvPr id="8" name="Rettangolo 7"/>
          <p:cNvSpPr/>
          <p:nvPr/>
        </p:nvSpPr>
        <p:spPr>
          <a:xfrm>
            <a:off x="3214678" y="1428736"/>
            <a:ext cx="4572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lang="it-IT" b="1" dirty="0" smtClean="0"/>
              <a:t>Collegamento ferroviario </a:t>
            </a:r>
            <a:r>
              <a:rPr lang="it-IT" b="1" u="sng" dirty="0" smtClean="0"/>
              <a:t>a ovest </a:t>
            </a:r>
            <a:r>
              <a:rPr lang="it-IT" b="1" dirty="0" smtClean="0"/>
              <a:t>della città </a:t>
            </a:r>
          </a:p>
          <a:p>
            <a:pPr>
              <a:spcBef>
                <a:spcPts val="600"/>
              </a:spcBef>
            </a:pPr>
            <a:r>
              <a:rPr lang="it-IT" dirty="0" smtClean="0"/>
              <a:t>Progetto che prevede la complanarità con: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it-IT" dirty="0" smtClean="0"/>
              <a:t> la Tangenziale Sud di Mantova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it-IT" dirty="0" smtClean="0"/>
              <a:t> la prevista Tangenziale Ovest di Mantova</a:t>
            </a:r>
          </a:p>
          <a:p>
            <a:pPr>
              <a:spcBef>
                <a:spcPts val="600"/>
              </a:spcBef>
              <a:buFontTx/>
              <a:buChar char="-"/>
            </a:pPr>
            <a:r>
              <a:rPr lang="it-IT" dirty="0" smtClean="0"/>
              <a:t> la nuova Tangenziale di  Porto Mantovano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8" y="357188"/>
            <a:ext cx="8583612" cy="6500812"/>
          </a:xfrm>
          <a:prstGeom prst="rect">
            <a:avLst/>
          </a:prstGeom>
          <a:ln w="12700" cmpd="sng">
            <a:noFill/>
            <a:prstDash val="solid"/>
          </a:ln>
          <a:effectLst>
            <a:outerShdw dist="76200" dir="5400000" sx="102000" sy="102000" algn="ctr" rotWithShape="0">
              <a:schemeClr val="bg1">
                <a:alpha val="54000"/>
              </a:schemeClr>
            </a:outerShdw>
          </a:effectLst>
        </p:spPr>
      </p:pic>
      <p:grpSp>
        <p:nvGrpSpPr>
          <p:cNvPr id="2" name="Gruppo 27"/>
          <p:cNvGrpSpPr>
            <a:grpSpLocks/>
          </p:cNvGrpSpPr>
          <p:nvPr/>
        </p:nvGrpSpPr>
        <p:grpSpPr bwMode="auto">
          <a:xfrm>
            <a:off x="1714500" y="3786188"/>
            <a:ext cx="1500188" cy="646112"/>
            <a:chOff x="1714480" y="3786190"/>
            <a:chExt cx="1500198" cy="646331"/>
          </a:xfrm>
        </p:grpSpPr>
        <p:sp>
          <p:nvSpPr>
            <p:cNvPr id="24" name="Ovale 23"/>
            <p:cNvSpPr/>
            <p:nvPr/>
          </p:nvSpPr>
          <p:spPr>
            <a:xfrm>
              <a:off x="2857488" y="4000575"/>
              <a:ext cx="357190" cy="357309"/>
            </a:xfrm>
            <a:prstGeom prst="ellipse">
              <a:avLst/>
            </a:prstGeom>
            <a:noFill/>
            <a:ln w="444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solidFill>
                  <a:srgbClr val="C00000"/>
                </a:solidFill>
              </a:endParaRPr>
            </a:p>
          </p:txBody>
        </p:sp>
        <p:sp>
          <p:nvSpPr>
            <p:cNvPr id="4124" name="Text Box 6">
              <a:hlinkClick r:id="" action="ppaction://hlinkshowjump?jump=nextslide"/>
            </p:cNvPr>
            <p:cNvSpPr txBox="1">
              <a:spLocks noChangeArrowheads="1"/>
            </p:cNvSpPr>
            <p:nvPr/>
          </p:nvSpPr>
          <p:spPr bwMode="auto">
            <a:xfrm>
              <a:off x="1714480" y="3786190"/>
              <a:ext cx="142876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b="1">
                  <a:solidFill>
                    <a:srgbClr val="FF0000"/>
                  </a:solidFill>
                  <a:latin typeface="Calibri" pitchFamily="34" charset="0"/>
                </a:rPr>
                <a:t>STAZIONE</a:t>
              </a:r>
            </a:p>
            <a:p>
              <a:r>
                <a:rPr lang="it-IT" b="1">
                  <a:solidFill>
                    <a:srgbClr val="FF0000"/>
                  </a:solidFill>
                  <a:latin typeface="Calibri" pitchFamily="34" charset="0"/>
                </a:rPr>
                <a:t>Ipotesi 2</a:t>
              </a:r>
            </a:p>
          </p:txBody>
        </p:sp>
      </p:grpSp>
      <p:sp>
        <p:nvSpPr>
          <p:cNvPr id="4100" name="Rectangle 6"/>
          <p:cNvSpPr>
            <a:spLocks noChangeArrowheads="1"/>
          </p:cNvSpPr>
          <p:nvPr/>
        </p:nvSpPr>
        <p:spPr bwMode="auto">
          <a:xfrm>
            <a:off x="0" y="0"/>
            <a:ext cx="184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it-IT" sz="1000"/>
              <a:t/>
            </a:r>
            <a:br>
              <a:rPr lang="it-IT" sz="1000"/>
            </a:br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0" y="0"/>
            <a:ext cx="9144000" cy="33813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00" b="1" dirty="0"/>
              <a:t>TRACCIATO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4857750" y="49213"/>
            <a:ext cx="6143625" cy="307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dirty="0"/>
              <a:t>NUOVO SISTEMA FERROVIARIO</a:t>
            </a:r>
          </a:p>
        </p:txBody>
      </p:sp>
      <p:grpSp>
        <p:nvGrpSpPr>
          <p:cNvPr id="3" name="Gruppo 37"/>
          <p:cNvGrpSpPr>
            <a:grpSpLocks/>
          </p:cNvGrpSpPr>
          <p:nvPr/>
        </p:nvGrpSpPr>
        <p:grpSpPr bwMode="auto">
          <a:xfrm>
            <a:off x="4786313" y="550863"/>
            <a:ext cx="3286125" cy="2592387"/>
            <a:chOff x="4786314" y="550844"/>
            <a:chExt cx="3286148" cy="2592404"/>
          </a:xfrm>
        </p:grpSpPr>
        <p:sp>
          <p:nvSpPr>
            <p:cNvPr id="39" name="Figura a mano libera 38"/>
            <p:cNvSpPr/>
            <p:nvPr/>
          </p:nvSpPr>
          <p:spPr>
            <a:xfrm>
              <a:off x="7786710" y="2786059"/>
              <a:ext cx="285752" cy="93663"/>
            </a:xfrm>
            <a:custGeom>
              <a:avLst/>
              <a:gdLst>
                <a:gd name="connsiteX0" fmla="*/ 191477 w 191477"/>
                <a:gd name="connsiteY0" fmla="*/ 78153 h 94435"/>
                <a:gd name="connsiteX1" fmla="*/ 89877 w 191477"/>
                <a:gd name="connsiteY1" fmla="*/ 89876 h 94435"/>
                <a:gd name="connsiteX2" fmla="*/ 27354 w 191477"/>
                <a:gd name="connsiteY2" fmla="*/ 50800 h 94435"/>
                <a:gd name="connsiteX3" fmla="*/ 0 w 191477"/>
                <a:gd name="connsiteY3" fmla="*/ 0 h 94435"/>
                <a:gd name="connsiteX4" fmla="*/ 0 w 191477"/>
                <a:gd name="connsiteY4" fmla="*/ 0 h 94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1477" h="94435">
                  <a:moveTo>
                    <a:pt x="191477" y="78153"/>
                  </a:moveTo>
                  <a:cubicBezTo>
                    <a:pt x="154354" y="86294"/>
                    <a:pt x="117231" y="94435"/>
                    <a:pt x="89877" y="89876"/>
                  </a:cubicBezTo>
                  <a:cubicBezTo>
                    <a:pt x="62523" y="85317"/>
                    <a:pt x="42333" y="65779"/>
                    <a:pt x="27354" y="50800"/>
                  </a:cubicBezTo>
                  <a:cubicBezTo>
                    <a:pt x="12375" y="35821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ln w="50800">
              <a:solidFill>
                <a:srgbClr val="FEC9FF"/>
              </a:solidFill>
              <a:prstDash val="sysDash"/>
            </a:ln>
            <a:effectLst>
              <a:outerShdw blurRad="50800" dist="50800" dir="5400000" algn="ctr" rotWithShape="0">
                <a:schemeClr val="bg1">
                  <a:lumMod val="5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/>
            </a:p>
          </p:txBody>
        </p:sp>
        <p:grpSp>
          <p:nvGrpSpPr>
            <p:cNvPr id="4" name="Gruppo 35"/>
            <p:cNvGrpSpPr>
              <a:grpSpLocks/>
            </p:cNvGrpSpPr>
            <p:nvPr/>
          </p:nvGrpSpPr>
          <p:grpSpPr bwMode="auto">
            <a:xfrm>
              <a:off x="4786314" y="550844"/>
              <a:ext cx="3000396" cy="2592404"/>
              <a:chOff x="4786314" y="550844"/>
              <a:chExt cx="3000396" cy="2592404"/>
            </a:xfrm>
          </p:grpSpPr>
          <p:sp>
            <p:nvSpPr>
              <p:cNvPr id="41" name="Figura a mano libera 40"/>
              <p:cNvSpPr/>
              <p:nvPr/>
            </p:nvSpPr>
            <p:spPr>
              <a:xfrm>
                <a:off x="4851401" y="550844"/>
                <a:ext cx="149226" cy="163513"/>
              </a:xfrm>
              <a:custGeom>
                <a:avLst/>
                <a:gdLst>
                  <a:gd name="connsiteX0" fmla="*/ 0 w 139700"/>
                  <a:gd name="connsiteY0" fmla="*/ 0 h 234950"/>
                  <a:gd name="connsiteX1" fmla="*/ 44450 w 139700"/>
                  <a:gd name="connsiteY1" fmla="*/ 127000 h 234950"/>
                  <a:gd name="connsiteX2" fmla="*/ 88900 w 139700"/>
                  <a:gd name="connsiteY2" fmla="*/ 196850 h 234950"/>
                  <a:gd name="connsiteX3" fmla="*/ 139700 w 139700"/>
                  <a:gd name="connsiteY3" fmla="*/ 234950 h 234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9700" h="234950">
                    <a:moveTo>
                      <a:pt x="0" y="0"/>
                    </a:moveTo>
                    <a:cubicBezTo>
                      <a:pt x="14816" y="47096"/>
                      <a:pt x="29633" y="94192"/>
                      <a:pt x="44450" y="127000"/>
                    </a:cubicBezTo>
                    <a:cubicBezTo>
                      <a:pt x="59267" y="159808"/>
                      <a:pt x="73025" y="178858"/>
                      <a:pt x="88900" y="196850"/>
                    </a:cubicBezTo>
                    <a:cubicBezTo>
                      <a:pt x="104775" y="214842"/>
                      <a:pt x="122237" y="224896"/>
                      <a:pt x="139700" y="234950"/>
                    </a:cubicBezTo>
                  </a:path>
                </a:pathLst>
              </a:custGeom>
              <a:ln w="50800">
                <a:solidFill>
                  <a:srgbClr val="FEC9FF"/>
                </a:solidFill>
                <a:prstDash val="sysDash"/>
              </a:ln>
              <a:effectLst>
                <a:outerShdw blurRad="50800" dist="50800" dir="5400000" algn="ctr" rotWithShape="0">
                  <a:schemeClr val="bg1">
                    <a:lumMod val="50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/>
              </a:p>
            </p:txBody>
          </p:sp>
          <p:grpSp>
            <p:nvGrpSpPr>
              <p:cNvPr id="5" name="Gruppo 25"/>
              <p:cNvGrpSpPr>
                <a:grpSpLocks/>
              </p:cNvGrpSpPr>
              <p:nvPr/>
            </p:nvGrpSpPr>
            <p:grpSpPr bwMode="auto">
              <a:xfrm>
                <a:off x="4786314" y="690545"/>
                <a:ext cx="3000396" cy="2452703"/>
                <a:chOff x="4786314" y="690545"/>
                <a:chExt cx="3000396" cy="2452703"/>
              </a:xfrm>
            </p:grpSpPr>
            <p:sp>
              <p:nvSpPr>
                <p:cNvPr id="40" name="Figura a mano libera 39"/>
                <p:cNvSpPr/>
                <p:nvPr/>
              </p:nvSpPr>
              <p:spPr>
                <a:xfrm>
                  <a:off x="4786314" y="690545"/>
                  <a:ext cx="3000396" cy="2452703"/>
                </a:xfrm>
                <a:custGeom>
                  <a:avLst/>
                  <a:gdLst>
                    <a:gd name="connsiteX0" fmla="*/ 2997200 w 3154892"/>
                    <a:gd name="connsiteY0" fmla="*/ 2524125 h 2524125"/>
                    <a:gd name="connsiteX1" fmla="*/ 3073400 w 3154892"/>
                    <a:gd name="connsiteY1" fmla="*/ 2441575 h 2524125"/>
                    <a:gd name="connsiteX2" fmla="*/ 3136900 w 3154892"/>
                    <a:gd name="connsiteY2" fmla="*/ 2314575 h 2524125"/>
                    <a:gd name="connsiteX3" fmla="*/ 3149600 w 3154892"/>
                    <a:gd name="connsiteY3" fmla="*/ 2193925 h 2524125"/>
                    <a:gd name="connsiteX4" fmla="*/ 3149600 w 3154892"/>
                    <a:gd name="connsiteY4" fmla="*/ 2066925 h 2524125"/>
                    <a:gd name="connsiteX5" fmla="*/ 3117850 w 3154892"/>
                    <a:gd name="connsiteY5" fmla="*/ 1908175 h 2524125"/>
                    <a:gd name="connsiteX6" fmla="*/ 3079750 w 3154892"/>
                    <a:gd name="connsiteY6" fmla="*/ 1774825 h 2524125"/>
                    <a:gd name="connsiteX7" fmla="*/ 3016250 w 3154892"/>
                    <a:gd name="connsiteY7" fmla="*/ 1673225 h 2524125"/>
                    <a:gd name="connsiteX8" fmla="*/ 2927350 w 3154892"/>
                    <a:gd name="connsiteY8" fmla="*/ 1546225 h 2524125"/>
                    <a:gd name="connsiteX9" fmla="*/ 2819400 w 3154892"/>
                    <a:gd name="connsiteY9" fmla="*/ 1425575 h 2524125"/>
                    <a:gd name="connsiteX10" fmla="*/ 2705100 w 3154892"/>
                    <a:gd name="connsiteY10" fmla="*/ 1317625 h 2524125"/>
                    <a:gd name="connsiteX11" fmla="*/ 2571750 w 3154892"/>
                    <a:gd name="connsiteY11" fmla="*/ 1216025 h 2524125"/>
                    <a:gd name="connsiteX12" fmla="*/ 1828800 w 3154892"/>
                    <a:gd name="connsiteY12" fmla="*/ 847725 h 2524125"/>
                    <a:gd name="connsiteX13" fmla="*/ 336550 w 3154892"/>
                    <a:gd name="connsiteY13" fmla="*/ 123825 h 2524125"/>
                    <a:gd name="connsiteX14" fmla="*/ 0 w 3154892"/>
                    <a:gd name="connsiteY14" fmla="*/ 104775 h 2524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3154892" h="2524125">
                      <a:moveTo>
                        <a:pt x="2997200" y="2524125"/>
                      </a:moveTo>
                      <a:cubicBezTo>
                        <a:pt x="3023658" y="2500312"/>
                        <a:pt x="3050117" y="2476500"/>
                        <a:pt x="3073400" y="2441575"/>
                      </a:cubicBezTo>
                      <a:cubicBezTo>
                        <a:pt x="3096683" y="2406650"/>
                        <a:pt x="3124200" y="2355850"/>
                        <a:pt x="3136900" y="2314575"/>
                      </a:cubicBezTo>
                      <a:cubicBezTo>
                        <a:pt x="3149600" y="2273300"/>
                        <a:pt x="3147483" y="2235200"/>
                        <a:pt x="3149600" y="2193925"/>
                      </a:cubicBezTo>
                      <a:cubicBezTo>
                        <a:pt x="3151717" y="2152650"/>
                        <a:pt x="3154892" y="2114550"/>
                        <a:pt x="3149600" y="2066925"/>
                      </a:cubicBezTo>
                      <a:cubicBezTo>
                        <a:pt x="3144308" y="2019300"/>
                        <a:pt x="3129492" y="1956858"/>
                        <a:pt x="3117850" y="1908175"/>
                      </a:cubicBezTo>
                      <a:cubicBezTo>
                        <a:pt x="3106208" y="1859492"/>
                        <a:pt x="3096683" y="1813983"/>
                        <a:pt x="3079750" y="1774825"/>
                      </a:cubicBezTo>
                      <a:cubicBezTo>
                        <a:pt x="3062817" y="1735667"/>
                        <a:pt x="3041650" y="1711325"/>
                        <a:pt x="3016250" y="1673225"/>
                      </a:cubicBezTo>
                      <a:cubicBezTo>
                        <a:pt x="2990850" y="1635125"/>
                        <a:pt x="2960158" y="1587500"/>
                        <a:pt x="2927350" y="1546225"/>
                      </a:cubicBezTo>
                      <a:cubicBezTo>
                        <a:pt x="2894542" y="1504950"/>
                        <a:pt x="2856442" y="1463675"/>
                        <a:pt x="2819400" y="1425575"/>
                      </a:cubicBezTo>
                      <a:cubicBezTo>
                        <a:pt x="2782358" y="1387475"/>
                        <a:pt x="2746375" y="1352550"/>
                        <a:pt x="2705100" y="1317625"/>
                      </a:cubicBezTo>
                      <a:cubicBezTo>
                        <a:pt x="2663825" y="1282700"/>
                        <a:pt x="2717800" y="1294342"/>
                        <a:pt x="2571750" y="1216025"/>
                      </a:cubicBezTo>
                      <a:cubicBezTo>
                        <a:pt x="2425700" y="1137708"/>
                        <a:pt x="1828800" y="847725"/>
                        <a:pt x="1828800" y="847725"/>
                      </a:cubicBezTo>
                      <a:cubicBezTo>
                        <a:pt x="1456267" y="665692"/>
                        <a:pt x="641350" y="247650"/>
                        <a:pt x="336550" y="123825"/>
                      </a:cubicBezTo>
                      <a:cubicBezTo>
                        <a:pt x="31750" y="0"/>
                        <a:pt x="41275" y="79375"/>
                        <a:pt x="0" y="104775"/>
                      </a:cubicBezTo>
                    </a:path>
                  </a:pathLst>
                </a:custGeom>
                <a:ln w="50800">
                  <a:solidFill>
                    <a:srgbClr val="FEC9FF"/>
                  </a:solidFill>
                  <a:prstDash val="sysDash"/>
                </a:ln>
                <a:effectLst>
                  <a:outerShdw blurRad="50800" dist="50800" dir="5400000" algn="ctr" rotWithShape="0">
                    <a:schemeClr val="bg1">
                      <a:lumMod val="50000"/>
                    </a:scheme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dirty="0"/>
                </a:p>
              </p:txBody>
            </p:sp>
            <p:sp>
              <p:nvSpPr>
                <p:cNvPr id="4122" name="Text Box 6">
                  <a:hlinkClick r:id="" action="ppaction://hlinkshowjump?jump=nextslide"/>
                </p:cNvPr>
                <p:cNvSpPr txBox="1">
                  <a:spLocks noChangeArrowheads="1"/>
                </p:cNvSpPr>
                <p:nvPr/>
              </p:nvSpPr>
              <p:spPr bwMode="auto">
                <a:xfrm rot="1666032">
                  <a:off x="6060100" y="1375856"/>
                  <a:ext cx="1704363" cy="36933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it-IT" b="1" dirty="0">
                      <a:solidFill>
                        <a:srgbClr val="FF0000"/>
                      </a:solidFill>
                      <a:latin typeface="Calibri" pitchFamily="34" charset="0"/>
                    </a:rPr>
                    <a:t>F A S E    </a:t>
                  </a:r>
                  <a:r>
                    <a:rPr lang="it-IT" b="1" dirty="0" smtClean="0">
                      <a:solidFill>
                        <a:srgbClr val="FF0000"/>
                      </a:solidFill>
                      <a:latin typeface="Calibri" pitchFamily="34" charset="0"/>
                    </a:rPr>
                    <a:t>1a</a:t>
                  </a:r>
                  <a:endParaRPr lang="it-IT" b="1" dirty="0">
                    <a:solidFill>
                      <a:srgbClr val="FF0000"/>
                    </a:solidFill>
                    <a:latin typeface="Calibri" pitchFamily="34" charset="0"/>
                  </a:endParaRPr>
                </a:p>
              </p:txBody>
            </p:sp>
          </p:grpSp>
        </p:grpSp>
      </p:grpSp>
      <p:grpSp>
        <p:nvGrpSpPr>
          <p:cNvPr id="6" name="Gruppo 28"/>
          <p:cNvGrpSpPr>
            <a:grpSpLocks/>
          </p:cNvGrpSpPr>
          <p:nvPr/>
        </p:nvGrpSpPr>
        <p:grpSpPr bwMode="auto">
          <a:xfrm>
            <a:off x="3786182" y="4357694"/>
            <a:ext cx="1636713" cy="646113"/>
            <a:chOff x="3786182" y="4429132"/>
            <a:chExt cx="1636729" cy="646331"/>
          </a:xfrm>
        </p:grpSpPr>
        <p:sp>
          <p:nvSpPr>
            <p:cNvPr id="18" name="Ovale 17"/>
            <p:cNvSpPr/>
            <p:nvPr/>
          </p:nvSpPr>
          <p:spPr>
            <a:xfrm>
              <a:off x="3786182" y="4643517"/>
              <a:ext cx="357191" cy="357308"/>
            </a:xfrm>
            <a:prstGeom prst="ellipse">
              <a:avLst/>
            </a:prstGeom>
            <a:noFill/>
            <a:ln w="444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dirty="0">
                <a:solidFill>
                  <a:srgbClr val="C00000"/>
                </a:solidFill>
              </a:endParaRPr>
            </a:p>
          </p:txBody>
        </p:sp>
        <p:sp>
          <p:nvSpPr>
            <p:cNvPr id="4116" name="Text Box 6">
              <a:hlinkClick r:id="" action="ppaction://hlinkshowjump?jump=nextslide"/>
            </p:cNvPr>
            <p:cNvSpPr txBox="1">
              <a:spLocks noChangeArrowheads="1"/>
            </p:cNvSpPr>
            <p:nvPr/>
          </p:nvSpPr>
          <p:spPr bwMode="auto">
            <a:xfrm>
              <a:off x="4214810" y="4429132"/>
              <a:ext cx="1208101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t-IT" b="1">
                  <a:solidFill>
                    <a:srgbClr val="FF0000"/>
                  </a:solidFill>
                  <a:latin typeface="Calibri" pitchFamily="34" charset="0"/>
                </a:rPr>
                <a:t>STAZIONE</a:t>
              </a:r>
            </a:p>
            <a:p>
              <a:r>
                <a:rPr lang="it-IT" b="1">
                  <a:solidFill>
                    <a:srgbClr val="FF0000"/>
                  </a:solidFill>
                  <a:latin typeface="Calibri" pitchFamily="34" charset="0"/>
                </a:rPr>
                <a:t>Ipotesi 1</a:t>
              </a:r>
            </a:p>
          </p:txBody>
        </p:sp>
      </p:grpSp>
      <p:sp>
        <p:nvSpPr>
          <p:cNvPr id="4105" name="Rettangolo 20"/>
          <p:cNvSpPr>
            <a:spLocks noChangeArrowheads="1"/>
          </p:cNvSpPr>
          <p:nvPr/>
        </p:nvSpPr>
        <p:spPr bwMode="auto">
          <a:xfrm>
            <a:off x="428625" y="500063"/>
            <a:ext cx="2513013" cy="400050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2000" b="1" dirty="0">
                <a:latin typeface="Calibri" pitchFamily="34" charset="0"/>
              </a:rPr>
              <a:t>IPOTESI </a:t>
            </a:r>
            <a:r>
              <a:rPr lang="it-IT" sz="2000" b="1" dirty="0" smtClean="0">
                <a:latin typeface="Calibri" pitchFamily="34" charset="0"/>
              </a:rPr>
              <a:t>1 </a:t>
            </a:r>
            <a:r>
              <a:rPr lang="it-IT" sz="2000" b="1" dirty="0">
                <a:latin typeface="Calibri" pitchFamily="34" charset="0"/>
              </a:rPr>
              <a:t>(“a OVEST”)</a:t>
            </a:r>
          </a:p>
        </p:txBody>
      </p:sp>
      <p:grpSp>
        <p:nvGrpSpPr>
          <p:cNvPr id="7" name="Gruppo 33"/>
          <p:cNvGrpSpPr>
            <a:grpSpLocks/>
          </p:cNvGrpSpPr>
          <p:nvPr/>
        </p:nvGrpSpPr>
        <p:grpSpPr bwMode="auto">
          <a:xfrm>
            <a:off x="2771775" y="3930650"/>
            <a:ext cx="1533525" cy="855663"/>
            <a:chOff x="2771480" y="3930721"/>
            <a:chExt cx="1533251" cy="855601"/>
          </a:xfrm>
        </p:grpSpPr>
        <p:sp>
          <p:nvSpPr>
            <p:cNvPr id="48" name="Figura a mano libera 47"/>
            <p:cNvSpPr/>
            <p:nvPr/>
          </p:nvSpPr>
          <p:spPr>
            <a:xfrm>
              <a:off x="2993690" y="4000566"/>
              <a:ext cx="934871" cy="785756"/>
            </a:xfrm>
            <a:custGeom>
              <a:avLst/>
              <a:gdLst>
                <a:gd name="connsiteX0" fmla="*/ 0 w 1012092"/>
                <a:gd name="connsiteY0" fmla="*/ 0 h 781539"/>
                <a:gd name="connsiteX1" fmla="*/ 46892 w 1012092"/>
                <a:gd name="connsiteY1" fmla="*/ 109416 h 781539"/>
                <a:gd name="connsiteX2" fmla="*/ 148492 w 1012092"/>
                <a:gd name="connsiteY2" fmla="*/ 195385 h 781539"/>
                <a:gd name="connsiteX3" fmla="*/ 660400 w 1012092"/>
                <a:gd name="connsiteY3" fmla="*/ 379046 h 781539"/>
                <a:gd name="connsiteX4" fmla="*/ 804984 w 1012092"/>
                <a:gd name="connsiteY4" fmla="*/ 445477 h 781539"/>
                <a:gd name="connsiteX5" fmla="*/ 937846 w 1012092"/>
                <a:gd name="connsiteY5" fmla="*/ 574431 h 781539"/>
                <a:gd name="connsiteX6" fmla="*/ 1012092 w 1012092"/>
                <a:gd name="connsiteY6" fmla="*/ 781539 h 781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12092" h="781539">
                  <a:moveTo>
                    <a:pt x="0" y="0"/>
                  </a:moveTo>
                  <a:cubicBezTo>
                    <a:pt x="11071" y="38426"/>
                    <a:pt x="22143" y="76852"/>
                    <a:pt x="46892" y="109416"/>
                  </a:cubicBezTo>
                  <a:cubicBezTo>
                    <a:pt x="71641" y="141980"/>
                    <a:pt x="46241" y="150447"/>
                    <a:pt x="148492" y="195385"/>
                  </a:cubicBezTo>
                  <a:cubicBezTo>
                    <a:pt x="250743" y="240323"/>
                    <a:pt x="550985" y="337364"/>
                    <a:pt x="660400" y="379046"/>
                  </a:cubicBezTo>
                  <a:cubicBezTo>
                    <a:pt x="769815" y="420728"/>
                    <a:pt x="758743" y="412913"/>
                    <a:pt x="804984" y="445477"/>
                  </a:cubicBezTo>
                  <a:cubicBezTo>
                    <a:pt x="851225" y="478041"/>
                    <a:pt x="903328" y="518421"/>
                    <a:pt x="937846" y="574431"/>
                  </a:cubicBezTo>
                  <a:cubicBezTo>
                    <a:pt x="972364" y="630441"/>
                    <a:pt x="1002974" y="740508"/>
                    <a:pt x="1012092" y="781539"/>
                  </a:cubicBezTo>
                </a:path>
              </a:pathLst>
            </a:custGeom>
            <a:ln w="50800" cmpd="sng">
              <a:solidFill>
                <a:srgbClr val="6A2D97"/>
              </a:solidFill>
              <a:prstDash val="sysDot"/>
            </a:ln>
            <a:effectLst>
              <a:outerShdw dist="76200" dir="5400000" sx="102000" sy="102000" algn="ctr" rotWithShape="0">
                <a:schemeClr val="bg1">
                  <a:lumMod val="50000"/>
                  <a:alpha val="54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srgbClr val="FF0000"/>
                </a:solidFill>
              </a:endParaRPr>
            </a:p>
          </p:txBody>
        </p:sp>
        <p:sp>
          <p:nvSpPr>
            <p:cNvPr id="4113" name="Text Box 6">
              <a:hlinkClick r:id="" action="ppaction://hlinkshowjump?jump=nextslide"/>
            </p:cNvPr>
            <p:cNvSpPr txBox="1">
              <a:spLocks noChangeArrowheads="1"/>
            </p:cNvSpPr>
            <p:nvPr/>
          </p:nvSpPr>
          <p:spPr bwMode="auto">
            <a:xfrm rot="1342010">
              <a:off x="3096630" y="3930721"/>
              <a:ext cx="120810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b="1">
                  <a:solidFill>
                    <a:srgbClr val="0147AF"/>
                  </a:solidFill>
                  <a:latin typeface="Calibri" pitchFamily="34" charset="0"/>
                </a:rPr>
                <a:t>F A S E   3</a:t>
              </a:r>
            </a:p>
          </p:txBody>
        </p:sp>
        <p:sp>
          <p:nvSpPr>
            <p:cNvPr id="33" name="Figura a mano libera 32"/>
            <p:cNvSpPr/>
            <p:nvPr/>
          </p:nvSpPr>
          <p:spPr>
            <a:xfrm>
              <a:off x="2771480" y="4286295"/>
              <a:ext cx="598381" cy="36510"/>
            </a:xfrm>
            <a:custGeom>
              <a:avLst/>
              <a:gdLst>
                <a:gd name="connsiteX0" fmla="*/ 0 w 598602"/>
                <a:gd name="connsiteY0" fmla="*/ 35351 h 35351"/>
                <a:gd name="connsiteX1" fmla="*/ 249811 w 598602"/>
                <a:gd name="connsiteY1" fmla="*/ 2357 h 35351"/>
                <a:gd name="connsiteX2" fmla="*/ 598602 w 598602"/>
                <a:gd name="connsiteY2" fmla="*/ 21210 h 35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98602" h="35351">
                  <a:moveTo>
                    <a:pt x="0" y="35351"/>
                  </a:moveTo>
                  <a:cubicBezTo>
                    <a:pt x="75022" y="20032"/>
                    <a:pt x="150044" y="4714"/>
                    <a:pt x="249811" y="2357"/>
                  </a:cubicBezTo>
                  <a:cubicBezTo>
                    <a:pt x="349578" y="0"/>
                    <a:pt x="474090" y="10605"/>
                    <a:pt x="598602" y="21210"/>
                  </a:cubicBezTo>
                </a:path>
              </a:pathLst>
            </a:custGeom>
            <a:ln w="50800" cmpd="sng">
              <a:solidFill>
                <a:srgbClr val="6A2D97"/>
              </a:solidFill>
              <a:prstDash val="sysDot"/>
            </a:ln>
            <a:effectLst>
              <a:outerShdw dist="76200" dir="5400000" sx="102000" sy="102000" algn="ctr" rotWithShape="0">
                <a:schemeClr val="bg1">
                  <a:lumMod val="50000"/>
                  <a:alpha val="54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srgbClr val="FF0000"/>
                </a:solidFill>
              </a:endParaRPr>
            </a:p>
          </p:txBody>
        </p:sp>
      </p:grpSp>
      <p:grpSp>
        <p:nvGrpSpPr>
          <p:cNvPr id="8" name="Gruppo 34"/>
          <p:cNvGrpSpPr>
            <a:grpSpLocks/>
          </p:cNvGrpSpPr>
          <p:nvPr/>
        </p:nvGrpSpPr>
        <p:grpSpPr bwMode="auto">
          <a:xfrm>
            <a:off x="2408238" y="525463"/>
            <a:ext cx="2378075" cy="3810000"/>
            <a:chOff x="2407637" y="525294"/>
            <a:chExt cx="2378372" cy="3810730"/>
          </a:xfrm>
        </p:grpSpPr>
        <p:sp>
          <p:nvSpPr>
            <p:cNvPr id="23" name="Arco 22"/>
            <p:cNvSpPr/>
            <p:nvPr/>
          </p:nvSpPr>
          <p:spPr>
            <a:xfrm rot="5124835">
              <a:off x="2369511" y="3729502"/>
              <a:ext cx="644648" cy="568396"/>
            </a:xfrm>
            <a:prstGeom prst="arc">
              <a:avLst/>
            </a:prstGeom>
            <a:ln w="50800" cmpd="sng">
              <a:solidFill>
                <a:srgbClr val="6A2D97"/>
              </a:solidFill>
              <a:prstDash val="sysDot"/>
            </a:ln>
            <a:effectLst>
              <a:outerShdw dist="76200" dir="5400000" sx="102000" sy="102000" algn="ctr" rotWithShape="0">
                <a:schemeClr val="bg1">
                  <a:lumMod val="50000"/>
                  <a:alpha val="54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>
                <a:solidFill>
                  <a:srgbClr val="FF0000"/>
                </a:solidFill>
              </a:endParaRPr>
            </a:p>
          </p:txBody>
        </p:sp>
        <p:grpSp>
          <p:nvGrpSpPr>
            <p:cNvPr id="10" name="Gruppo 31"/>
            <p:cNvGrpSpPr>
              <a:grpSpLocks/>
            </p:cNvGrpSpPr>
            <p:nvPr/>
          </p:nvGrpSpPr>
          <p:grpSpPr bwMode="auto">
            <a:xfrm>
              <a:off x="2903707" y="525294"/>
              <a:ext cx="1882302" cy="3482502"/>
              <a:chOff x="2903707" y="525294"/>
              <a:chExt cx="1882302" cy="3482502"/>
            </a:xfrm>
          </p:grpSpPr>
          <p:sp>
            <p:nvSpPr>
              <p:cNvPr id="4110" name="Text Box 6">
                <a:hlinkClick r:id="" action="ppaction://hlinkshowjump?jump=nextslide"/>
              </p:cNvPr>
              <p:cNvSpPr txBox="1">
                <a:spLocks noChangeArrowheads="1"/>
              </p:cNvSpPr>
              <p:nvPr/>
            </p:nvSpPr>
            <p:spPr bwMode="auto">
              <a:xfrm rot="-3224094">
                <a:off x="2820699" y="2148794"/>
                <a:ext cx="1208101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b="1">
                    <a:solidFill>
                      <a:srgbClr val="0147AF"/>
                    </a:solidFill>
                    <a:latin typeface="Calibri" pitchFamily="34" charset="0"/>
                  </a:rPr>
                  <a:t>F A S E   2</a:t>
                </a:r>
              </a:p>
            </p:txBody>
          </p:sp>
          <p:sp>
            <p:nvSpPr>
              <p:cNvPr id="31" name="Figura a mano libera 30"/>
              <p:cNvSpPr/>
              <p:nvPr/>
            </p:nvSpPr>
            <p:spPr>
              <a:xfrm>
                <a:off x="2902999" y="525294"/>
                <a:ext cx="1883010" cy="3482054"/>
              </a:xfrm>
              <a:custGeom>
                <a:avLst/>
                <a:gdLst>
                  <a:gd name="connsiteX0" fmla="*/ 1882302 w 1882302"/>
                  <a:gd name="connsiteY0" fmla="*/ 0 h 3482502"/>
                  <a:gd name="connsiteX1" fmla="*/ 1833663 w 1882302"/>
                  <a:gd name="connsiteY1" fmla="*/ 359923 h 3482502"/>
                  <a:gd name="connsiteX2" fmla="*/ 1775297 w 1882302"/>
                  <a:gd name="connsiteY2" fmla="*/ 632297 h 3482502"/>
                  <a:gd name="connsiteX3" fmla="*/ 1707204 w 1882302"/>
                  <a:gd name="connsiteY3" fmla="*/ 865761 h 3482502"/>
                  <a:gd name="connsiteX4" fmla="*/ 1493195 w 1882302"/>
                  <a:gd name="connsiteY4" fmla="*/ 1070042 h 3482502"/>
                  <a:gd name="connsiteX5" fmla="*/ 1211093 w 1882302"/>
                  <a:gd name="connsiteY5" fmla="*/ 1313234 h 3482502"/>
                  <a:gd name="connsiteX6" fmla="*/ 909536 w 1882302"/>
                  <a:gd name="connsiteY6" fmla="*/ 1585608 h 3482502"/>
                  <a:gd name="connsiteX7" fmla="*/ 792804 w 1882302"/>
                  <a:gd name="connsiteY7" fmla="*/ 1887166 h 3482502"/>
                  <a:gd name="connsiteX8" fmla="*/ 559340 w 1882302"/>
                  <a:gd name="connsiteY8" fmla="*/ 2198451 h 3482502"/>
                  <a:gd name="connsiteX9" fmla="*/ 325876 w 1882302"/>
                  <a:gd name="connsiteY9" fmla="*/ 2431915 h 3482502"/>
                  <a:gd name="connsiteX10" fmla="*/ 43774 w 1882302"/>
                  <a:gd name="connsiteY10" fmla="*/ 3054485 h 3482502"/>
                  <a:gd name="connsiteX11" fmla="*/ 63229 w 1882302"/>
                  <a:gd name="connsiteY11" fmla="*/ 3482502 h 34825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2302" h="3482502">
                    <a:moveTo>
                      <a:pt x="1882302" y="0"/>
                    </a:moveTo>
                    <a:cubicBezTo>
                      <a:pt x="1866899" y="127270"/>
                      <a:pt x="1851497" y="254540"/>
                      <a:pt x="1833663" y="359923"/>
                    </a:cubicBezTo>
                    <a:cubicBezTo>
                      <a:pt x="1815829" y="465306"/>
                      <a:pt x="1796373" y="547991"/>
                      <a:pt x="1775297" y="632297"/>
                    </a:cubicBezTo>
                    <a:cubicBezTo>
                      <a:pt x="1754221" y="716603"/>
                      <a:pt x="1754221" y="792804"/>
                      <a:pt x="1707204" y="865761"/>
                    </a:cubicBezTo>
                    <a:cubicBezTo>
                      <a:pt x="1660187" y="938718"/>
                      <a:pt x="1575880" y="995463"/>
                      <a:pt x="1493195" y="1070042"/>
                    </a:cubicBezTo>
                    <a:cubicBezTo>
                      <a:pt x="1410510" y="1144621"/>
                      <a:pt x="1308370" y="1227306"/>
                      <a:pt x="1211093" y="1313234"/>
                    </a:cubicBezTo>
                    <a:cubicBezTo>
                      <a:pt x="1113817" y="1399162"/>
                      <a:pt x="979251" y="1489953"/>
                      <a:pt x="909536" y="1585608"/>
                    </a:cubicBezTo>
                    <a:cubicBezTo>
                      <a:pt x="839821" y="1681263"/>
                      <a:pt x="851170" y="1785026"/>
                      <a:pt x="792804" y="1887166"/>
                    </a:cubicBezTo>
                    <a:cubicBezTo>
                      <a:pt x="734438" y="1989306"/>
                      <a:pt x="637161" y="2107660"/>
                      <a:pt x="559340" y="2198451"/>
                    </a:cubicBezTo>
                    <a:cubicBezTo>
                      <a:pt x="481519" y="2289243"/>
                      <a:pt x="411804" y="2289243"/>
                      <a:pt x="325876" y="2431915"/>
                    </a:cubicBezTo>
                    <a:cubicBezTo>
                      <a:pt x="239948" y="2574587"/>
                      <a:pt x="87548" y="2879387"/>
                      <a:pt x="43774" y="3054485"/>
                    </a:cubicBezTo>
                    <a:cubicBezTo>
                      <a:pt x="0" y="3229583"/>
                      <a:pt x="63229" y="3482502"/>
                      <a:pt x="63229" y="3482502"/>
                    </a:cubicBezTo>
                  </a:path>
                </a:pathLst>
              </a:custGeom>
              <a:ln w="63500">
                <a:solidFill>
                  <a:srgbClr val="FB5BFF"/>
                </a:solidFill>
                <a:prstDash val="sysDot"/>
              </a:ln>
              <a:effectLst>
                <a:outerShdw blurRad="50800" dist="50800" dir="5400000" algn="ctr" rotWithShape="0">
                  <a:schemeClr val="bg1">
                    <a:lumMod val="50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dirty="0"/>
              </a:p>
            </p:txBody>
          </p:sp>
        </p:grpSp>
      </p:grpSp>
      <p:grpSp>
        <p:nvGrpSpPr>
          <p:cNvPr id="12" name="Gruppo 34"/>
          <p:cNvGrpSpPr/>
          <p:nvPr/>
        </p:nvGrpSpPr>
        <p:grpSpPr>
          <a:xfrm>
            <a:off x="6125412" y="1285860"/>
            <a:ext cx="1232670" cy="2387238"/>
            <a:chOff x="6072198" y="1285860"/>
            <a:chExt cx="1232670" cy="2387238"/>
          </a:xfrm>
        </p:grpSpPr>
        <p:grpSp>
          <p:nvGrpSpPr>
            <p:cNvPr id="13" name="Gruppo 28"/>
            <p:cNvGrpSpPr/>
            <p:nvPr/>
          </p:nvGrpSpPr>
          <p:grpSpPr>
            <a:xfrm>
              <a:off x="6072198" y="1285860"/>
              <a:ext cx="1232670" cy="2387238"/>
              <a:chOff x="6072198" y="1285860"/>
              <a:chExt cx="1232670" cy="2387238"/>
            </a:xfrm>
          </p:grpSpPr>
          <p:sp>
            <p:nvSpPr>
              <p:cNvPr id="30" name="Figura a mano libera 29"/>
              <p:cNvSpPr/>
              <p:nvPr/>
            </p:nvSpPr>
            <p:spPr>
              <a:xfrm>
                <a:off x="6072198" y="1285860"/>
                <a:ext cx="1232670" cy="2106546"/>
              </a:xfrm>
              <a:custGeom>
                <a:avLst/>
                <a:gdLst>
                  <a:gd name="connsiteX0" fmla="*/ 0 w 1188204"/>
                  <a:gd name="connsiteY0" fmla="*/ 0 h 2049220"/>
                  <a:gd name="connsiteX1" fmla="*/ 284136 w 1188204"/>
                  <a:gd name="connsiteY1" fmla="*/ 320299 h 2049220"/>
                  <a:gd name="connsiteX2" fmla="*/ 371960 w 1188204"/>
                  <a:gd name="connsiteY2" fmla="*/ 692258 h 2049220"/>
                  <a:gd name="connsiteX3" fmla="*/ 449451 w 1188204"/>
                  <a:gd name="connsiteY3" fmla="*/ 1079716 h 2049220"/>
                  <a:gd name="connsiteX4" fmla="*/ 526943 w 1188204"/>
                  <a:gd name="connsiteY4" fmla="*/ 1394848 h 2049220"/>
                  <a:gd name="connsiteX5" fmla="*/ 692258 w 1188204"/>
                  <a:gd name="connsiteY5" fmla="*/ 1870129 h 2049220"/>
                  <a:gd name="connsiteX6" fmla="*/ 914400 w 1188204"/>
                  <a:gd name="connsiteY6" fmla="*/ 2030278 h 2049220"/>
                  <a:gd name="connsiteX7" fmla="*/ 1188204 w 1188204"/>
                  <a:gd name="connsiteY7" fmla="*/ 1983783 h 2049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88204" h="2049220">
                    <a:moveTo>
                      <a:pt x="0" y="0"/>
                    </a:moveTo>
                    <a:cubicBezTo>
                      <a:pt x="111071" y="102461"/>
                      <a:pt x="222143" y="204923"/>
                      <a:pt x="284136" y="320299"/>
                    </a:cubicBezTo>
                    <a:cubicBezTo>
                      <a:pt x="346129" y="435675"/>
                      <a:pt x="344408" y="565689"/>
                      <a:pt x="371960" y="692258"/>
                    </a:cubicBezTo>
                    <a:cubicBezTo>
                      <a:pt x="399512" y="818827"/>
                      <a:pt x="423621" y="962618"/>
                      <a:pt x="449451" y="1079716"/>
                    </a:cubicBezTo>
                    <a:cubicBezTo>
                      <a:pt x="475281" y="1196814"/>
                      <a:pt x="486475" y="1263113"/>
                      <a:pt x="526943" y="1394848"/>
                    </a:cubicBezTo>
                    <a:cubicBezTo>
                      <a:pt x="567411" y="1526583"/>
                      <a:pt x="627682" y="1764224"/>
                      <a:pt x="692258" y="1870129"/>
                    </a:cubicBezTo>
                    <a:cubicBezTo>
                      <a:pt x="756834" y="1976034"/>
                      <a:pt x="831742" y="2011336"/>
                      <a:pt x="914400" y="2030278"/>
                    </a:cubicBezTo>
                    <a:cubicBezTo>
                      <a:pt x="997058" y="2049220"/>
                      <a:pt x="1092631" y="2016501"/>
                      <a:pt x="1188204" y="1983783"/>
                    </a:cubicBezTo>
                  </a:path>
                </a:pathLst>
              </a:custGeom>
              <a:ln w="50800">
                <a:solidFill>
                  <a:srgbClr val="FEC9FF"/>
                </a:solidFill>
                <a:prstDash val="sysDash"/>
              </a:ln>
              <a:effectLst>
                <a:outerShdw blurRad="50800" dist="50800" dir="5400000" algn="ctr" rotWithShape="0">
                  <a:schemeClr val="bg1">
                    <a:lumMod val="50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32" name="Figura a mano libera 31"/>
              <p:cNvSpPr/>
              <p:nvPr/>
            </p:nvSpPr>
            <p:spPr>
              <a:xfrm>
                <a:off x="6715932" y="3161654"/>
                <a:ext cx="115376" cy="511444"/>
              </a:xfrm>
              <a:custGeom>
                <a:avLst/>
                <a:gdLst>
                  <a:gd name="connsiteX0" fmla="*/ 0 w 115376"/>
                  <a:gd name="connsiteY0" fmla="*/ 511444 h 511444"/>
                  <a:gd name="connsiteX1" fmla="*/ 98156 w 115376"/>
                  <a:gd name="connsiteY1" fmla="*/ 361627 h 511444"/>
                  <a:gd name="connsiteX2" fmla="*/ 103322 w 115376"/>
                  <a:gd name="connsiteY2" fmla="*/ 134319 h 511444"/>
                  <a:gd name="connsiteX3" fmla="*/ 61993 w 115376"/>
                  <a:gd name="connsiteY3" fmla="*/ 0 h 511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5376" h="511444">
                    <a:moveTo>
                      <a:pt x="0" y="511444"/>
                    </a:moveTo>
                    <a:cubicBezTo>
                      <a:pt x="40468" y="467962"/>
                      <a:pt x="80936" y="424481"/>
                      <a:pt x="98156" y="361627"/>
                    </a:cubicBezTo>
                    <a:cubicBezTo>
                      <a:pt x="115376" y="298773"/>
                      <a:pt x="109349" y="194590"/>
                      <a:pt x="103322" y="134319"/>
                    </a:cubicBezTo>
                    <a:cubicBezTo>
                      <a:pt x="97295" y="74048"/>
                      <a:pt x="79644" y="37024"/>
                      <a:pt x="61993" y="0"/>
                    </a:cubicBezTo>
                  </a:path>
                </a:pathLst>
              </a:custGeom>
              <a:ln w="50800">
                <a:solidFill>
                  <a:srgbClr val="FEC9FF"/>
                </a:solidFill>
                <a:prstDash val="sysDash"/>
              </a:ln>
              <a:effectLst>
                <a:outerShdw blurRad="50800" dist="50800" dir="5400000" algn="ctr" rotWithShape="0">
                  <a:schemeClr val="bg1">
                    <a:lumMod val="50000"/>
                  </a:scheme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sp>
          <p:nvSpPr>
            <p:cNvPr id="34" name="Text Box 6">
              <a:hlinkClick r:id="" action="ppaction://hlinkshowjump?jump=nextslide"/>
            </p:cNvPr>
            <p:cNvSpPr txBox="1">
              <a:spLocks noChangeArrowheads="1"/>
            </p:cNvSpPr>
            <p:nvPr/>
          </p:nvSpPr>
          <p:spPr bwMode="auto">
            <a:xfrm rot="4584446">
              <a:off x="6019349" y="2465160"/>
              <a:ext cx="154129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b="1" dirty="0">
                  <a:solidFill>
                    <a:srgbClr val="FF0000"/>
                  </a:solidFill>
                  <a:latin typeface="Calibri" pitchFamily="34" charset="0"/>
                </a:rPr>
                <a:t>F A S E    </a:t>
              </a:r>
              <a:r>
                <a:rPr lang="it-IT" b="1" dirty="0" smtClean="0">
                  <a:solidFill>
                    <a:srgbClr val="FF0000"/>
                  </a:solidFill>
                  <a:latin typeface="Calibri" pitchFamily="34" charset="0"/>
                </a:rPr>
                <a:t>1b</a:t>
              </a:r>
              <a:endParaRPr lang="it-IT" b="1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FERROVIA dismessa cop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428604"/>
            <a:ext cx="8286808" cy="6273165"/>
          </a:xfrm>
          <a:prstGeom prst="rect">
            <a:avLst/>
          </a:prstGeom>
          <a:noFill/>
        </p:spPr>
      </p:pic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0"/>
            <a:ext cx="18473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/>
            </a:r>
            <a:br>
              <a:rPr kumimoji="0" lang="it-IT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</a:b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0" y="0"/>
            <a:ext cx="9144000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b="1" dirty="0" smtClean="0"/>
              <a:t>DISMISSIONE FERROVIA ESISTENTE </a:t>
            </a:r>
            <a:endParaRPr lang="it-IT" sz="1600" b="1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4857795" y="49389"/>
            <a:ext cx="6143625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400" dirty="0" smtClean="0"/>
              <a:t>NUOVO SISTEMA FERROVIARIO</a:t>
            </a:r>
          </a:p>
        </p:txBody>
      </p:sp>
      <p:sp>
        <p:nvSpPr>
          <p:cNvPr id="19" name="Text Box 6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 rot="20937267">
            <a:off x="4810505" y="4304681"/>
            <a:ext cx="12081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dirty="0" smtClean="0">
                <a:solidFill>
                  <a:srgbClr val="FF0000"/>
                </a:solidFill>
              </a:rPr>
              <a:t>TRATTA 1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21" name="Text Box 6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 rot="16578078">
            <a:off x="3932414" y="1623532"/>
            <a:ext cx="12081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dirty="0" smtClean="0">
                <a:solidFill>
                  <a:srgbClr val="FF0000"/>
                </a:solidFill>
              </a:rPr>
              <a:t>TRATTA 2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23" name="Text Box 6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 rot="16909326">
            <a:off x="3272321" y="4373471"/>
            <a:ext cx="12081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dirty="0" smtClean="0">
                <a:solidFill>
                  <a:srgbClr val="FF0000"/>
                </a:solidFill>
              </a:rPr>
              <a:t>TRATTA 3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25" name="Text Box 6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 rot="20604323">
            <a:off x="3027946" y="3752099"/>
            <a:ext cx="120810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it-IT" b="1" dirty="0" smtClean="0">
                <a:solidFill>
                  <a:srgbClr val="FF0000"/>
                </a:solidFill>
              </a:rPr>
              <a:t>TRATTA 4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32" name="Figura a mano libera 31"/>
          <p:cNvSpPr/>
          <p:nvPr/>
        </p:nvSpPr>
        <p:spPr>
          <a:xfrm rot="233319">
            <a:off x="2937267" y="3764247"/>
            <a:ext cx="1476600" cy="500066"/>
          </a:xfrm>
          <a:custGeom>
            <a:avLst/>
            <a:gdLst>
              <a:gd name="connsiteX0" fmla="*/ 0 w 1436914"/>
              <a:gd name="connsiteY0" fmla="*/ 370114 h 370114"/>
              <a:gd name="connsiteX1" fmla="*/ 410028 w 1436914"/>
              <a:gd name="connsiteY1" fmla="*/ 297542 h 370114"/>
              <a:gd name="connsiteX2" fmla="*/ 1436914 w 1436914"/>
              <a:gd name="connsiteY2" fmla="*/ 0 h 370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36914" h="370114">
                <a:moveTo>
                  <a:pt x="0" y="370114"/>
                </a:moveTo>
                <a:cubicBezTo>
                  <a:pt x="85271" y="364671"/>
                  <a:pt x="170542" y="359228"/>
                  <a:pt x="410028" y="297542"/>
                </a:cubicBezTo>
                <a:cubicBezTo>
                  <a:pt x="649514" y="235856"/>
                  <a:pt x="1254276" y="69548"/>
                  <a:pt x="1436914" y="0"/>
                </a:cubicBezTo>
              </a:path>
            </a:pathLst>
          </a:custGeom>
          <a:ln w="50800" cmpd="sng">
            <a:solidFill>
              <a:srgbClr val="D200D7"/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Figura a mano libera 33"/>
          <p:cNvSpPr/>
          <p:nvPr/>
        </p:nvSpPr>
        <p:spPr>
          <a:xfrm rot="18056189">
            <a:off x="3523562" y="4255305"/>
            <a:ext cx="1194036" cy="336932"/>
          </a:xfrm>
          <a:custGeom>
            <a:avLst/>
            <a:gdLst>
              <a:gd name="connsiteX0" fmla="*/ 449943 w 449943"/>
              <a:gd name="connsiteY0" fmla="*/ 74990 h 1286933"/>
              <a:gd name="connsiteX1" fmla="*/ 304800 w 449943"/>
              <a:gd name="connsiteY1" fmla="*/ 201990 h 1286933"/>
              <a:gd name="connsiteX2" fmla="*/ 0 w 449943"/>
              <a:gd name="connsiteY2" fmla="*/ 1286933 h 1286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9943" h="1286933">
                <a:moveTo>
                  <a:pt x="449943" y="74990"/>
                </a:moveTo>
                <a:cubicBezTo>
                  <a:pt x="414866" y="37495"/>
                  <a:pt x="379790" y="0"/>
                  <a:pt x="304800" y="201990"/>
                </a:cubicBezTo>
                <a:cubicBezTo>
                  <a:pt x="229810" y="403980"/>
                  <a:pt x="6652" y="1140581"/>
                  <a:pt x="0" y="1286933"/>
                </a:cubicBezTo>
              </a:path>
            </a:pathLst>
          </a:custGeom>
          <a:ln w="50800" cmpd="sng">
            <a:solidFill>
              <a:srgbClr val="7030A0"/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7" name="Figura a mano libera 36"/>
          <p:cNvSpPr/>
          <p:nvPr/>
        </p:nvSpPr>
        <p:spPr>
          <a:xfrm>
            <a:off x="4274553" y="3850105"/>
            <a:ext cx="1596858" cy="512011"/>
          </a:xfrm>
          <a:custGeom>
            <a:avLst/>
            <a:gdLst>
              <a:gd name="connsiteX0" fmla="*/ 68847 w 1596858"/>
              <a:gd name="connsiteY0" fmla="*/ 0 h 512011"/>
              <a:gd name="connsiteX1" fmla="*/ 4679 w 1596858"/>
              <a:gd name="connsiteY1" fmla="*/ 172453 h 512011"/>
              <a:gd name="connsiteX2" fmla="*/ 96921 w 1596858"/>
              <a:gd name="connsiteY2" fmla="*/ 272716 h 512011"/>
              <a:gd name="connsiteX3" fmla="*/ 401721 w 1596858"/>
              <a:gd name="connsiteY3" fmla="*/ 348916 h 512011"/>
              <a:gd name="connsiteX4" fmla="*/ 834858 w 1596858"/>
              <a:gd name="connsiteY4" fmla="*/ 493295 h 512011"/>
              <a:gd name="connsiteX5" fmla="*/ 979236 w 1596858"/>
              <a:gd name="connsiteY5" fmla="*/ 461211 h 512011"/>
              <a:gd name="connsiteX6" fmla="*/ 1059447 w 1596858"/>
              <a:gd name="connsiteY6" fmla="*/ 429127 h 512011"/>
              <a:gd name="connsiteX7" fmla="*/ 1272005 w 1596858"/>
              <a:gd name="connsiteY7" fmla="*/ 449179 h 512011"/>
              <a:gd name="connsiteX8" fmla="*/ 1388310 w 1596858"/>
              <a:gd name="connsiteY8" fmla="*/ 417095 h 512011"/>
              <a:gd name="connsiteX9" fmla="*/ 1596858 w 1596858"/>
              <a:gd name="connsiteY9" fmla="*/ 280737 h 512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96858" h="512011">
                <a:moveTo>
                  <a:pt x="68847" y="0"/>
                </a:moveTo>
                <a:cubicBezTo>
                  <a:pt x="34423" y="63500"/>
                  <a:pt x="0" y="127000"/>
                  <a:pt x="4679" y="172453"/>
                </a:cubicBezTo>
                <a:cubicBezTo>
                  <a:pt x="9358" y="217906"/>
                  <a:pt x="30747" y="243306"/>
                  <a:pt x="96921" y="272716"/>
                </a:cubicBezTo>
                <a:cubicBezTo>
                  <a:pt x="163095" y="302126"/>
                  <a:pt x="278732" y="312153"/>
                  <a:pt x="401721" y="348916"/>
                </a:cubicBezTo>
                <a:cubicBezTo>
                  <a:pt x="524710" y="385679"/>
                  <a:pt x="738606" y="474579"/>
                  <a:pt x="834858" y="493295"/>
                </a:cubicBezTo>
                <a:cubicBezTo>
                  <a:pt x="931111" y="512011"/>
                  <a:pt x="941805" y="471906"/>
                  <a:pt x="979236" y="461211"/>
                </a:cubicBezTo>
                <a:cubicBezTo>
                  <a:pt x="1016667" y="450516"/>
                  <a:pt x="1010652" y="431132"/>
                  <a:pt x="1059447" y="429127"/>
                </a:cubicBezTo>
                <a:cubicBezTo>
                  <a:pt x="1108242" y="427122"/>
                  <a:pt x="1217195" y="451184"/>
                  <a:pt x="1272005" y="449179"/>
                </a:cubicBezTo>
                <a:cubicBezTo>
                  <a:pt x="1326815" y="447174"/>
                  <a:pt x="1334168" y="445169"/>
                  <a:pt x="1388310" y="417095"/>
                </a:cubicBezTo>
                <a:cubicBezTo>
                  <a:pt x="1442452" y="389021"/>
                  <a:pt x="1560095" y="308142"/>
                  <a:pt x="1596858" y="280737"/>
                </a:cubicBezTo>
              </a:path>
            </a:pathLst>
          </a:custGeom>
          <a:ln w="50800" cmpd="sng">
            <a:solidFill>
              <a:srgbClr val="B17ED8"/>
            </a:solidFill>
            <a:prstDash val="sysDash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9" name="Figura a mano libera 38"/>
          <p:cNvSpPr/>
          <p:nvPr/>
        </p:nvSpPr>
        <p:spPr>
          <a:xfrm>
            <a:off x="4447309" y="530431"/>
            <a:ext cx="391885" cy="3263735"/>
          </a:xfrm>
          <a:custGeom>
            <a:avLst/>
            <a:gdLst>
              <a:gd name="connsiteX0" fmla="*/ 362197 w 391885"/>
              <a:gd name="connsiteY0" fmla="*/ 247403 h 3263735"/>
              <a:gd name="connsiteX1" fmla="*/ 362197 w 391885"/>
              <a:gd name="connsiteY1" fmla="*/ 312717 h 3263735"/>
              <a:gd name="connsiteX2" fmla="*/ 184068 w 391885"/>
              <a:gd name="connsiteY2" fmla="*/ 2123704 h 3263735"/>
              <a:gd name="connsiteX3" fmla="*/ 267195 w 391885"/>
              <a:gd name="connsiteY3" fmla="*/ 2735283 h 3263735"/>
              <a:gd name="connsiteX4" fmla="*/ 296883 w 391885"/>
              <a:gd name="connsiteY4" fmla="*/ 2978727 h 3263735"/>
              <a:gd name="connsiteX5" fmla="*/ 0 w 391885"/>
              <a:gd name="connsiteY5" fmla="*/ 3263735 h 32637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1885" h="3263735">
                <a:moveTo>
                  <a:pt x="362197" y="247403"/>
                </a:moveTo>
                <a:cubicBezTo>
                  <a:pt x="377041" y="123701"/>
                  <a:pt x="391885" y="0"/>
                  <a:pt x="362197" y="312717"/>
                </a:cubicBezTo>
                <a:cubicBezTo>
                  <a:pt x="332509" y="625434"/>
                  <a:pt x="199902" y="1719943"/>
                  <a:pt x="184068" y="2123704"/>
                </a:cubicBezTo>
                <a:cubicBezTo>
                  <a:pt x="168234" y="2527465"/>
                  <a:pt x="248393" y="2592779"/>
                  <a:pt x="267195" y="2735283"/>
                </a:cubicBezTo>
                <a:cubicBezTo>
                  <a:pt x="285998" y="2877787"/>
                  <a:pt x="341415" y="2890652"/>
                  <a:pt x="296883" y="2978727"/>
                </a:cubicBezTo>
                <a:cubicBezTo>
                  <a:pt x="252351" y="3066802"/>
                  <a:pt x="126175" y="3165268"/>
                  <a:pt x="0" y="3263735"/>
                </a:cubicBezTo>
              </a:path>
            </a:pathLst>
          </a:custGeom>
          <a:ln w="50800" cmpd="sng">
            <a:solidFill>
              <a:srgbClr val="381850"/>
            </a:solidFill>
            <a:prstDash val="sysDash"/>
          </a:ln>
          <a:effectLst>
            <a:outerShdw dist="76200" dir="5400000" sx="102000" sy="102000" algn="ctr" rotWithShape="0">
              <a:schemeClr val="bg1">
                <a:lumMod val="50000"/>
                <a:alpha val="54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928670"/>
            <a:ext cx="2786082" cy="1285884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l"/>
            <a:r>
              <a:rPr lang="it-IT" sz="1400" b="1" dirty="0" smtClean="0"/>
              <a:t>TRATTO 1: </a:t>
            </a:r>
            <a:r>
              <a:rPr lang="it-IT" sz="1400" dirty="0" smtClean="0"/>
              <a:t>4.4 Km circa</a:t>
            </a:r>
            <a:br>
              <a:rPr lang="it-IT" sz="1400" dirty="0" smtClean="0"/>
            </a:br>
            <a:r>
              <a:rPr lang="it-IT" sz="1400" b="1" dirty="0" smtClean="0"/>
              <a:t>TRATTO 2: </a:t>
            </a:r>
            <a:r>
              <a:rPr lang="it-IT" sz="1400" dirty="0" smtClean="0"/>
              <a:t>9.3 Km circa</a:t>
            </a:r>
            <a:br>
              <a:rPr lang="it-IT" sz="1400" dirty="0" smtClean="0"/>
            </a:br>
            <a:r>
              <a:rPr lang="it-IT" sz="1400" b="1" dirty="0" smtClean="0"/>
              <a:t>TRATTO 3: </a:t>
            </a:r>
            <a:r>
              <a:rPr lang="it-IT" sz="1400" dirty="0" smtClean="0"/>
              <a:t>3.2 Km circa</a:t>
            </a:r>
            <a:br>
              <a:rPr lang="it-IT" sz="1400" dirty="0" smtClean="0"/>
            </a:br>
            <a:r>
              <a:rPr lang="it-IT" sz="1400" b="1" dirty="0" smtClean="0"/>
              <a:t>TRATTO 4: </a:t>
            </a:r>
            <a:r>
              <a:rPr lang="it-IT" sz="1400" dirty="0" smtClean="0"/>
              <a:t>4.8 Km circa</a:t>
            </a:r>
            <a:br>
              <a:rPr lang="it-IT" sz="1400" dirty="0" smtClean="0"/>
            </a:br>
            <a:r>
              <a:rPr lang="it-IT" sz="1600" b="1" u="sng" dirty="0" smtClean="0"/>
              <a:t>PER UN TOTALE </a:t>
            </a:r>
            <a:r>
              <a:rPr lang="it-IT" sz="1600" b="1" u="sng" dirty="0" err="1" smtClean="0"/>
              <a:t>DI</a:t>
            </a:r>
            <a:r>
              <a:rPr lang="it-IT" sz="1600" b="1" u="sng" dirty="0" smtClean="0"/>
              <a:t> 22 KM circa</a:t>
            </a:r>
            <a:endParaRPr lang="it-IT" sz="1600" b="1" u="sng" dirty="0" smtClean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3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/>
          <p:cNvSpPr txBox="1"/>
          <p:nvPr/>
        </p:nvSpPr>
        <p:spPr>
          <a:xfrm>
            <a:off x="0" y="0"/>
            <a:ext cx="914400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b="1" dirty="0" smtClean="0"/>
              <a:t>PROGETTO PER FASI FUNZIONALI</a:t>
            </a:r>
            <a:endParaRPr lang="it-IT" b="1" dirty="0"/>
          </a:p>
        </p:txBody>
      </p:sp>
      <p:sp>
        <p:nvSpPr>
          <p:cNvPr id="5" name="Rettangolo 4"/>
          <p:cNvSpPr/>
          <p:nvPr/>
        </p:nvSpPr>
        <p:spPr>
          <a:xfrm>
            <a:off x="285720" y="945609"/>
            <a:ext cx="16287864" cy="5386090"/>
          </a:xfrm>
          <a:prstGeom prst="rect">
            <a:avLst/>
          </a:prstGeom>
        </p:spPr>
        <p:txBody>
          <a:bodyPr wrap="square" numCol="2" spcCol="180000">
            <a:spAutoFit/>
          </a:bodyPr>
          <a:lstStyle/>
          <a:p>
            <a:r>
              <a:rPr lang="it-IT" sz="1100" dirty="0" smtClean="0"/>
              <a:t> </a:t>
            </a:r>
          </a:p>
          <a:p>
            <a:endParaRPr lang="it-IT" dirty="0" smtClean="0"/>
          </a:p>
          <a:p>
            <a:pPr>
              <a:buFont typeface="Wingdings" pitchFamily="2" charset="2"/>
              <a:buChar char="q"/>
            </a:pPr>
            <a:r>
              <a:rPr lang="it-IT" sz="2000" b="1" dirty="0" smtClean="0"/>
              <a:t>  </a:t>
            </a:r>
            <a:r>
              <a:rPr lang="it-IT" sz="2000" b="1" u="sng" dirty="0" smtClean="0"/>
              <a:t>FASE 1           DISMISSIONE COMPLETA TRATTA 1</a:t>
            </a:r>
          </a:p>
          <a:p>
            <a:pPr>
              <a:spcBef>
                <a:spcPts val="600"/>
              </a:spcBef>
            </a:pPr>
            <a:r>
              <a:rPr lang="it-IT" dirty="0" smtClean="0"/>
              <a:t>Creazione di una nuova bretella ferroviaria che bypassa a nord il comune di Porto Mantovano e collega direttamente il Porto di </a:t>
            </a:r>
            <a:r>
              <a:rPr lang="it-IT" dirty="0" err="1" smtClean="0"/>
              <a:t>Valdaro</a:t>
            </a:r>
            <a:r>
              <a:rPr lang="it-IT" dirty="0" smtClean="0"/>
              <a:t> con la direttrice </a:t>
            </a:r>
            <a:r>
              <a:rPr lang="it-IT" dirty="0" err="1" smtClean="0"/>
              <a:t>Mn-Vr</a:t>
            </a:r>
            <a:r>
              <a:rPr lang="it-IT" dirty="0" smtClean="0"/>
              <a:t>, senza il passaggio obbligato per la Stazione Centrale FS di Mantova e le zone urbanizzate della città (Due possibili soluzioni: </a:t>
            </a:r>
            <a:r>
              <a:rPr lang="it-IT" b="1" u="sng" dirty="0" smtClean="0"/>
              <a:t>Fase 1a e 1b</a:t>
            </a:r>
            <a:r>
              <a:rPr lang="it-IT" dirty="0" smtClean="0"/>
              <a:t>).</a:t>
            </a:r>
          </a:p>
          <a:p>
            <a:endParaRPr lang="it-IT" dirty="0" smtClean="0"/>
          </a:p>
          <a:p>
            <a:pPr>
              <a:buFont typeface="Wingdings" pitchFamily="2" charset="2"/>
              <a:buChar char="q"/>
            </a:pPr>
            <a:r>
              <a:rPr lang="it-IT" sz="2000" b="1" dirty="0" smtClean="0"/>
              <a:t>  </a:t>
            </a:r>
            <a:r>
              <a:rPr lang="it-IT" sz="2000" b="1" u="sng" dirty="0" smtClean="0"/>
              <a:t>FASI 2 E 3            DISMISSIONE COMPLETA TRATTA 1 e 2 (FASE 2)</a:t>
            </a:r>
            <a:endParaRPr lang="it-IT" sz="2000" b="1" dirty="0" smtClean="0"/>
          </a:p>
          <a:p>
            <a:r>
              <a:rPr lang="it-IT" sz="2000" b="1" dirty="0" smtClean="0"/>
              <a:t>                                   </a:t>
            </a:r>
            <a:r>
              <a:rPr lang="it-IT" sz="2000" b="1" u="sng" dirty="0" smtClean="0"/>
              <a:t>DISMISSIONE COMPLETA TRATTA 1, 2, 3 e 4 (FASE 3)</a:t>
            </a:r>
            <a:endParaRPr lang="it-IT" sz="2000" b="1" dirty="0" smtClean="0"/>
          </a:p>
          <a:p>
            <a:pPr>
              <a:spcBef>
                <a:spcPts val="600"/>
              </a:spcBef>
            </a:pPr>
            <a:r>
              <a:rPr lang="it-IT" dirty="0" smtClean="0"/>
              <a:t>Creazione del collegamento ferroviario a ovest della città senza il transito per le zone più urbanizzate e sensibili della città (progetto che prevede la complanarità con la Tangenziale Sud e la prevista Tangenziale Ovest di Mantova e la nuova Tangenziale di  Porto Mantovano)</a:t>
            </a:r>
          </a:p>
          <a:p>
            <a:r>
              <a:rPr lang="it-IT" dirty="0" smtClean="0"/>
              <a:t> </a:t>
            </a:r>
          </a:p>
          <a:p>
            <a:pPr>
              <a:buFont typeface="Wingdings" pitchFamily="2" charset="2"/>
              <a:buChar char="q"/>
            </a:pPr>
            <a:r>
              <a:rPr lang="it-IT" sz="2000" b="1" dirty="0" smtClean="0"/>
              <a:t>  </a:t>
            </a:r>
            <a:r>
              <a:rPr lang="it-IT" sz="2000" b="1" u="sng" dirty="0" smtClean="0"/>
              <a:t>COLLEGAMENTI</a:t>
            </a:r>
          </a:p>
          <a:p>
            <a:pPr>
              <a:spcBef>
                <a:spcPts val="600"/>
              </a:spcBef>
            </a:pPr>
            <a:r>
              <a:rPr lang="it-IT" dirty="0" smtClean="0"/>
              <a:t>Stesse azioni previste nell’IPOTESI A (“</a:t>
            </a:r>
            <a:r>
              <a:rPr lang="it-IT" dirty="0" err="1" smtClean="0"/>
              <a:t>a</a:t>
            </a:r>
            <a:r>
              <a:rPr lang="it-IT" dirty="0" smtClean="0"/>
              <a:t> SUD”)</a:t>
            </a:r>
          </a:p>
          <a:p>
            <a:r>
              <a:rPr lang="it-IT" sz="1100" i="1" dirty="0" smtClean="0"/>
              <a:t> </a:t>
            </a:r>
            <a:endParaRPr lang="it-IT" sz="1100" dirty="0" smtClean="0"/>
          </a:p>
          <a:p>
            <a:endParaRPr lang="it-IT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4857795" y="49389"/>
            <a:ext cx="6143625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it-IT" sz="1400" dirty="0" smtClean="0"/>
              <a:t>NUOVO SISTEMA FERROVIARIO</a:t>
            </a:r>
          </a:p>
        </p:txBody>
      </p:sp>
      <p:sp>
        <p:nvSpPr>
          <p:cNvPr id="6" name="Freccia a destra 5"/>
          <p:cNvSpPr/>
          <p:nvPr/>
        </p:nvSpPr>
        <p:spPr>
          <a:xfrm>
            <a:off x="1500166" y="1500174"/>
            <a:ext cx="428628" cy="142876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7" name="Freccia a destra 6"/>
          <p:cNvSpPr/>
          <p:nvPr/>
        </p:nvSpPr>
        <p:spPr>
          <a:xfrm>
            <a:off x="1785918" y="3286124"/>
            <a:ext cx="428628" cy="142876"/>
          </a:xfrm>
          <a:prstGeom prst="rightArrow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28596" y="714356"/>
            <a:ext cx="2512932" cy="400110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it-IT" sz="2000" b="1" dirty="0" smtClean="0"/>
              <a:t>IPOTESI 1 (“a OVEST”)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960</TotalTime>
  <Words>690</Words>
  <Application>Microsoft Office PowerPoint</Application>
  <PresentationFormat>Presentazione su schermo (4:3)</PresentationFormat>
  <Paragraphs>360</Paragraphs>
  <Slides>32</Slides>
  <Notes>32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3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TRATTO 1: 4.4 Km circa TRATTO 2: 9.3 Km circa TRATTO 3: 3.2 Km circa TRATTO 4: 4.8 Km circa PER UN TOTALE DI 22 KM circa</vt:lpstr>
      <vt:lpstr>Diapositiva 9</vt:lpstr>
      <vt:lpstr>Diapositiva 10</vt:lpstr>
      <vt:lpstr>Diapositiva 11</vt:lpstr>
      <vt:lpstr>Diapositiva 12</vt:lpstr>
      <vt:lpstr>Costo presunto: primo intervento di circa 100 milioni di euro (FASE 1) L’intervento è inserito nel Programma Triennale Opere Pubbliche 2011/2013 (annualità 2012-2013) per un totale di 101M di euro (1M annualità  2012 + 100M annualità  2013).  A concorrere al costo dell’operazione si possono ipotizzare i seguenti fattori economici: -  recupero delle aree urbane ed extraurbane della linee ferroviarie dismesse per un totale di circa 22 km equivalenti a circa 220.000 mq; -  recupero del sedime dell’ attuale Stazione Ferroviaria e dell’aree adiacenti oggi adibite a scalo merci per un totale di circa 137.000 mq; -  risparmio della soluzione viaria tramite sottopasso di Porta Cerese;  -  sviluppo economico e valorizzazione del “Sistema Valdaro”; -  compensazioni di Autostrada del Brennero Spa per la creazione della terza corsia autostradale; -  costi diretti ed indiretti di carattere ambientale; -  minori manutenzioni e costi di gestione per le linee ferroviarie nuove.</vt:lpstr>
      <vt:lpstr>Diapositiva 14</vt:lpstr>
      <vt:lpstr>Diapositiva 15</vt:lpstr>
      <vt:lpstr>                       INTERFERENZA CON RETE VIARIA ORDINARIA                      INTERFERENZA CON RETE VIARIA AUTOSTRADALE   </vt:lpstr>
      <vt:lpstr>                                         INTERFERENZA CON RETE VIARIA ORDINARIA     </vt:lpstr>
      <vt:lpstr>Diapositiva 18</vt:lpstr>
      <vt:lpstr>Diapositiva 19</vt:lpstr>
      <vt:lpstr>Diapositiva 20</vt:lpstr>
      <vt:lpstr>Diapositiva 21</vt:lpstr>
      <vt:lpstr>Diapositiva 22</vt:lpstr>
      <vt:lpstr>                       INTERFERENZA CON RETE VIARIA ORDINARIA                      INTERFERENZA CON EDIFICI   </vt:lpstr>
      <vt:lpstr>                       INTERFERENZA CON RETE VIARIA ORDINARIA                      PROBLEMI DI CARATTERE AMBIENTALE   </vt:lpstr>
      <vt:lpstr>                       INTERFERENZA CON RETE VIARIA ORDINARIA                      INTERFERENZA CON EDIFICI   </vt:lpstr>
      <vt:lpstr>                       INTERFERENZA CON RETE VIARIA ORDINARIA                      INTERFERENZA CON EDIFICI   </vt:lpstr>
      <vt:lpstr>                       INTERFERENZA CON RETE VIARIA ORDINARIA                      INTERFERENZA CON EDIFICI   </vt:lpstr>
      <vt:lpstr>                       INTERFERENZA CON RETE VIARIA ORDINARIA                      INTERFERENZA CON EDIFICI   </vt:lpstr>
      <vt:lpstr>                       INTERFERENZA CON RETE VIARIA ORDINARIA                      INTERFERENZA CON EDIFICI   </vt:lpstr>
      <vt:lpstr>Diapositiva 30</vt:lpstr>
      <vt:lpstr>Diapositiva 31</vt:lpstr>
      <vt:lpstr>Diapositiva 32</vt:lpstr>
    </vt:vector>
  </TitlesOfParts>
  <Company>-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Nazareno Franzoni</dc:creator>
  <cp:lastModifiedBy>Valued Acer Customer</cp:lastModifiedBy>
  <cp:revision>141</cp:revision>
  <dcterms:created xsi:type="dcterms:W3CDTF">2011-01-10T09:11:39Z</dcterms:created>
  <dcterms:modified xsi:type="dcterms:W3CDTF">2011-05-02T15:35:52Z</dcterms:modified>
</cp:coreProperties>
</file>